
<file path=[Content_Types].xml><?xml version="1.0" encoding="utf-8"?>
<Types xmlns="http://schemas.openxmlformats.org/package/2006/content-types">
  <Default ContentType="image/jpeg" Extension="jpg"/>
  <Default ContentType="application/vnd.openxmlformats-package.relationships+xml" Extension="rels"/>
  <Default ContentType="image/png" Extension="png"/>
  <Default ContentType="application/xml" Extension="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7.xml"/>
  <Override ContentType="application/vnd.openxmlformats-officedocument.presentationml.slide+xml" PartName="/ppt/slides/slide1.xml"/>
  <Override ContentType="application/vnd.openxmlformats-officedocument.presentationml.slide+xml" PartName="/ppt/slides/slide8.xml"/>
  <Override ContentType="application/vnd.openxmlformats-officedocument.presentationml.slide+xml" PartName="/ppt/slides/slide4.xml"/>
  <Override ContentType="application/vnd.openxmlformats-officedocument.presentationml.slide+xml" PartName="/ppt/slides/slide2.xml"/>
  <Override ContentType="application/vnd.openxmlformats-officedocument.presentationml.slide+xml" PartName="/ppt/slides/slide9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4" Type="http://schemas.openxmlformats.org/officeDocument/2006/relationships/slide" Target="slides/slide9.xml"/><Relationship Id="rId2" Type="http://schemas.openxmlformats.org/officeDocument/2006/relationships/presProps" Target="presProps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" Type="http://schemas.openxmlformats.org/officeDocument/2006/relationships/theme" Target="theme/theme2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3" Type="http://schemas.openxmlformats.org/officeDocument/2006/relationships/tableStyles" Target="tableStyles.xml"/><Relationship Id="rId11" Type="http://schemas.openxmlformats.org/officeDocument/2006/relationships/slide" Target="slides/slide6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Pre-search, finding sources, databases, Academic search premier, catalog/ discovery tool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Who found a credible source?  Who found a non-credible source? Assign a percentage of confidence in your results.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What have you learned about evaluating information?  What are the strengths and weaknesses of the site?  Would you use this tutorial, either as-is or modified?  If modified, how?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1200150"/>
            <a:ext cx="9144000" cy="2743199"/>
          </a:xfrm>
          <a:prstGeom prst="rect">
            <a:avLst/>
          </a:prstGeom>
          <a:solidFill>
            <a:schemeClr val="dk1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0" name="Shape 10"/>
          <p:cNvGrpSpPr/>
          <p:nvPr/>
        </p:nvGrpSpPr>
        <p:grpSpPr>
          <a:xfrm>
            <a:off x="0" y="-1078"/>
            <a:ext cx="1827407" cy="5144627"/>
            <a:chOff x="0" y="-1438"/>
            <a:chExt cx="798029" cy="6859503"/>
          </a:xfrm>
        </p:grpSpPr>
        <p:sp>
          <p:nvSpPr>
            <p:cNvPr id="11" name="Shape 11"/>
            <p:cNvSpPr/>
            <p:nvPr/>
          </p:nvSpPr>
          <p:spPr>
            <a:xfrm>
              <a:off x="0" y="-1438"/>
              <a:ext cx="798029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0" y="0"/>
              <a:ext cx="399014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" name="Shape 13"/>
          <p:cNvGrpSpPr/>
          <p:nvPr/>
        </p:nvGrpSpPr>
        <p:grpSpPr>
          <a:xfrm flipH="1">
            <a:off x="7316591" y="0"/>
            <a:ext cx="1827407" cy="5144627"/>
            <a:chOff x="0" y="-1438"/>
            <a:chExt cx="798029" cy="6859503"/>
          </a:xfrm>
        </p:grpSpPr>
        <p:sp>
          <p:nvSpPr>
            <p:cNvPr id="14" name="Shape 14"/>
            <p:cNvSpPr/>
            <p:nvPr/>
          </p:nvSpPr>
          <p:spPr>
            <a:xfrm>
              <a:off x="0" y="-1438"/>
              <a:ext cx="798029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0" y="0"/>
              <a:ext cx="399014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Shape 16"/>
          <p:cNvSpPr txBox="1"/>
          <p:nvPr>
            <p:ph type="ctrTitle"/>
          </p:nvPr>
        </p:nvSpPr>
        <p:spPr>
          <a:xfrm>
            <a:off x="685800" y="1568184"/>
            <a:ext cx="7772400" cy="12380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685800" y="2914650"/>
            <a:ext cx="7772400" cy="658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2400">
                <a:solidFill>
                  <a:schemeClr val="lt2"/>
                </a:solidFill>
              </a:defRPr>
            </a:lvl1pPr>
            <a:lvl2pPr algn="ctr">
              <a:spcBef>
                <a:spcPts val="0"/>
              </a:spcBef>
              <a:buClr>
                <a:schemeClr val="lt2"/>
              </a:buClr>
              <a:buNone/>
              <a:defRPr>
                <a:solidFill>
                  <a:schemeClr val="lt2"/>
                </a:solidFill>
              </a:defRPr>
            </a:lvl2pPr>
            <a:lvl3pPr algn="ctr">
              <a:spcBef>
                <a:spcPts val="0"/>
              </a:spcBef>
              <a:buClr>
                <a:schemeClr val="lt2"/>
              </a:buClr>
              <a:buNone/>
              <a:defRPr>
                <a:solidFill>
                  <a:schemeClr val="lt2"/>
                </a:solidFill>
              </a:defRPr>
            </a:lvl3pPr>
            <a:lvl4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2400">
                <a:solidFill>
                  <a:schemeClr val="lt2"/>
                </a:solidFill>
              </a:defRPr>
            </a:lvl4pPr>
            <a:lvl5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2400">
                <a:solidFill>
                  <a:schemeClr val="lt2"/>
                </a:solidFill>
              </a:defRPr>
            </a:lvl5pPr>
            <a:lvl6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2400">
                <a:solidFill>
                  <a:schemeClr val="lt2"/>
                </a:solidFill>
              </a:defRPr>
            </a:lvl6pPr>
            <a:lvl7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2400">
                <a:solidFill>
                  <a:schemeClr val="lt2"/>
                </a:solidFill>
              </a:defRPr>
            </a:lvl7pPr>
            <a:lvl8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2400">
                <a:solidFill>
                  <a:schemeClr val="lt2"/>
                </a:solidFill>
              </a:defRPr>
            </a:lvl8pPr>
            <a:lvl9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24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>
            <a:off x="0" y="-1078"/>
            <a:ext cx="9144000" cy="1144199"/>
          </a:xfrm>
          <a:prstGeom prst="rect">
            <a:avLst/>
          </a:pr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21" name="Shape 21"/>
          <p:cNvGrpSpPr/>
          <p:nvPr/>
        </p:nvGrpSpPr>
        <p:grpSpPr>
          <a:xfrm>
            <a:off x="0" y="-1078"/>
            <a:ext cx="649180" cy="5144627"/>
            <a:chOff x="0" y="-1438"/>
            <a:chExt cx="649180" cy="6859503"/>
          </a:xfrm>
        </p:grpSpPr>
        <p:sp>
          <p:nvSpPr>
            <p:cNvPr id="22" name="Shape 22"/>
            <p:cNvSpPr/>
            <p:nvPr/>
          </p:nvSpPr>
          <p:spPr>
            <a:xfrm>
              <a:off x="0" y="-1438"/>
              <a:ext cx="649180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6378">
                <a:alpha val="9803"/>
              </a:srgb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3" name="Shape 23"/>
            <p:cNvSpPr/>
            <p:nvPr/>
          </p:nvSpPr>
          <p:spPr>
            <a:xfrm>
              <a:off x="0" y="0"/>
              <a:ext cx="500331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4" name="Shape 24"/>
          <p:cNvGrpSpPr/>
          <p:nvPr/>
        </p:nvGrpSpPr>
        <p:grpSpPr>
          <a:xfrm flipH="1">
            <a:off x="8494493" y="0"/>
            <a:ext cx="649180" cy="5144627"/>
            <a:chOff x="0" y="-1438"/>
            <a:chExt cx="649180" cy="6859503"/>
          </a:xfrm>
        </p:grpSpPr>
        <p:sp>
          <p:nvSpPr>
            <p:cNvPr id="25" name="Shape 25"/>
            <p:cNvSpPr/>
            <p:nvPr/>
          </p:nvSpPr>
          <p:spPr>
            <a:xfrm>
              <a:off x="0" y="-1438"/>
              <a:ext cx="649180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6378">
                <a:alpha val="9803"/>
              </a:srgb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6" name="Shape 26"/>
            <p:cNvSpPr/>
            <p:nvPr/>
          </p:nvSpPr>
          <p:spPr>
            <a:xfrm>
              <a:off x="0" y="0"/>
              <a:ext cx="500331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27" name="Shape 27"/>
          <p:cNvSpPr/>
          <p:nvPr/>
        </p:nvSpPr>
        <p:spPr>
          <a:xfrm>
            <a:off x="0" y="4743450"/>
            <a:ext cx="9144000" cy="401099"/>
          </a:xfrm>
          <a:prstGeom prst="rect">
            <a:avLst/>
          </a:prstGeom>
          <a:solidFill>
            <a:schemeClr val="dk1">
              <a:alpha val="14901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" name="Shape 2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0" y="-1078"/>
            <a:ext cx="9144000" cy="1144199"/>
          </a:xfrm>
          <a:prstGeom prst="rect">
            <a:avLst/>
          </a:pr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33" name="Shape 33"/>
          <p:cNvGrpSpPr/>
          <p:nvPr/>
        </p:nvGrpSpPr>
        <p:grpSpPr>
          <a:xfrm>
            <a:off x="0" y="-1078"/>
            <a:ext cx="649180" cy="5144627"/>
            <a:chOff x="0" y="-1438"/>
            <a:chExt cx="649180" cy="6859503"/>
          </a:xfrm>
        </p:grpSpPr>
        <p:sp>
          <p:nvSpPr>
            <p:cNvPr id="34" name="Shape 34"/>
            <p:cNvSpPr/>
            <p:nvPr/>
          </p:nvSpPr>
          <p:spPr>
            <a:xfrm>
              <a:off x="0" y="-1438"/>
              <a:ext cx="649180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5" name="Shape 35"/>
            <p:cNvSpPr/>
            <p:nvPr/>
          </p:nvSpPr>
          <p:spPr>
            <a:xfrm>
              <a:off x="0" y="0"/>
              <a:ext cx="500331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6" name="Shape 36"/>
          <p:cNvGrpSpPr/>
          <p:nvPr/>
        </p:nvGrpSpPr>
        <p:grpSpPr>
          <a:xfrm flipH="1">
            <a:off x="8494493" y="0"/>
            <a:ext cx="649180" cy="5144627"/>
            <a:chOff x="0" y="-1438"/>
            <a:chExt cx="649180" cy="6859503"/>
          </a:xfrm>
        </p:grpSpPr>
        <p:sp>
          <p:nvSpPr>
            <p:cNvPr id="37" name="Shape 37"/>
            <p:cNvSpPr/>
            <p:nvPr/>
          </p:nvSpPr>
          <p:spPr>
            <a:xfrm>
              <a:off x="0" y="-1438"/>
              <a:ext cx="649180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6378">
                <a:alpha val="9803"/>
              </a:srgb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8" name="Shape 38"/>
            <p:cNvSpPr/>
            <p:nvPr/>
          </p:nvSpPr>
          <p:spPr>
            <a:xfrm>
              <a:off x="0" y="0"/>
              <a:ext cx="500331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Shape 39"/>
          <p:cNvSpPr/>
          <p:nvPr/>
        </p:nvSpPr>
        <p:spPr>
          <a:xfrm>
            <a:off x="0" y="4743450"/>
            <a:ext cx="9144000" cy="401099"/>
          </a:xfrm>
          <a:prstGeom prst="rect">
            <a:avLst/>
          </a:prstGeom>
          <a:solidFill>
            <a:schemeClr val="dk1">
              <a:alpha val="14901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0" name="Shape 4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2" type="body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>
            <a:off x="0" y="-1078"/>
            <a:ext cx="9144000" cy="1144199"/>
          </a:xfrm>
          <a:prstGeom prst="rect">
            <a:avLst/>
          </a:pr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46" name="Shape 46"/>
          <p:cNvGrpSpPr/>
          <p:nvPr/>
        </p:nvGrpSpPr>
        <p:grpSpPr>
          <a:xfrm>
            <a:off x="0" y="-1078"/>
            <a:ext cx="649180" cy="5144627"/>
            <a:chOff x="0" y="-1438"/>
            <a:chExt cx="649180" cy="6859503"/>
          </a:xfrm>
        </p:grpSpPr>
        <p:sp>
          <p:nvSpPr>
            <p:cNvPr id="47" name="Shape 47"/>
            <p:cNvSpPr/>
            <p:nvPr/>
          </p:nvSpPr>
          <p:spPr>
            <a:xfrm>
              <a:off x="0" y="-1438"/>
              <a:ext cx="649180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8" name="Shape 48"/>
            <p:cNvSpPr/>
            <p:nvPr/>
          </p:nvSpPr>
          <p:spPr>
            <a:xfrm>
              <a:off x="0" y="0"/>
              <a:ext cx="500331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9" name="Shape 49"/>
          <p:cNvGrpSpPr/>
          <p:nvPr/>
        </p:nvGrpSpPr>
        <p:grpSpPr>
          <a:xfrm flipH="1">
            <a:off x="8494493" y="0"/>
            <a:ext cx="649180" cy="5144627"/>
            <a:chOff x="0" y="-1438"/>
            <a:chExt cx="649180" cy="6859503"/>
          </a:xfrm>
        </p:grpSpPr>
        <p:sp>
          <p:nvSpPr>
            <p:cNvPr id="50" name="Shape 50"/>
            <p:cNvSpPr/>
            <p:nvPr/>
          </p:nvSpPr>
          <p:spPr>
            <a:xfrm>
              <a:off x="0" y="-1438"/>
              <a:ext cx="649180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>
              <a:off x="0" y="0"/>
              <a:ext cx="500331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Shape 52"/>
          <p:cNvSpPr/>
          <p:nvPr/>
        </p:nvSpPr>
        <p:spPr>
          <a:xfrm>
            <a:off x="0" y="4743450"/>
            <a:ext cx="9144000" cy="401099"/>
          </a:xfrm>
          <a:prstGeom prst="rect">
            <a:avLst/>
          </a:prstGeom>
          <a:solidFill>
            <a:schemeClr val="dk1">
              <a:alpha val="14901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3" name="Shape 5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0" y="-1078"/>
            <a:ext cx="9144000" cy="1144199"/>
          </a:xfrm>
          <a:prstGeom prst="rect">
            <a:avLst/>
          </a:pr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57" name="Shape 57"/>
          <p:cNvGrpSpPr/>
          <p:nvPr/>
        </p:nvGrpSpPr>
        <p:grpSpPr>
          <a:xfrm>
            <a:off x="0" y="-1078"/>
            <a:ext cx="649180" cy="5144627"/>
            <a:chOff x="0" y="-1438"/>
            <a:chExt cx="649180" cy="6859503"/>
          </a:xfrm>
        </p:grpSpPr>
        <p:sp>
          <p:nvSpPr>
            <p:cNvPr id="58" name="Shape 58"/>
            <p:cNvSpPr/>
            <p:nvPr/>
          </p:nvSpPr>
          <p:spPr>
            <a:xfrm>
              <a:off x="0" y="-1438"/>
              <a:ext cx="649180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9" name="Shape 59"/>
            <p:cNvSpPr/>
            <p:nvPr/>
          </p:nvSpPr>
          <p:spPr>
            <a:xfrm>
              <a:off x="0" y="0"/>
              <a:ext cx="500331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0" name="Shape 60"/>
          <p:cNvGrpSpPr/>
          <p:nvPr/>
        </p:nvGrpSpPr>
        <p:grpSpPr>
          <a:xfrm flipH="1">
            <a:off x="8494493" y="0"/>
            <a:ext cx="649180" cy="5144627"/>
            <a:chOff x="0" y="-1438"/>
            <a:chExt cx="649180" cy="6859503"/>
          </a:xfrm>
        </p:grpSpPr>
        <p:sp>
          <p:nvSpPr>
            <p:cNvPr id="61" name="Shape 61"/>
            <p:cNvSpPr/>
            <p:nvPr/>
          </p:nvSpPr>
          <p:spPr>
            <a:xfrm>
              <a:off x="0" y="-1438"/>
              <a:ext cx="649180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62" name="Shape 62"/>
            <p:cNvSpPr/>
            <p:nvPr/>
          </p:nvSpPr>
          <p:spPr>
            <a:xfrm>
              <a:off x="0" y="0"/>
              <a:ext cx="500331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63" name="Shape 63"/>
          <p:cNvSpPr/>
          <p:nvPr/>
        </p:nvSpPr>
        <p:spPr>
          <a:xfrm>
            <a:off x="0" y="4743450"/>
            <a:ext cx="9144000" cy="401099"/>
          </a:xfrm>
          <a:prstGeom prst="rect">
            <a:avLst/>
          </a:prstGeom>
          <a:solidFill>
            <a:schemeClr val="dk1">
              <a:alpha val="14901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1800">
                <a:solidFill>
                  <a:schemeClr val="lt2"/>
                </a:solidFill>
              </a:defRPr>
            </a:lvl1pPr>
          </a:lstStyle>
          <a:p/>
        </p:txBody>
      </p:sp>
      <p:sp>
        <p:nvSpPr>
          <p:cNvPr id="65" name="Shape 65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0" y="-1078"/>
            <a:ext cx="9144000" cy="1144199"/>
          </a:xfrm>
          <a:prstGeom prst="rect">
            <a:avLst/>
          </a:pr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68" name="Shape 68"/>
          <p:cNvGrpSpPr/>
          <p:nvPr/>
        </p:nvGrpSpPr>
        <p:grpSpPr>
          <a:xfrm>
            <a:off x="0" y="-1078"/>
            <a:ext cx="649180" cy="5144627"/>
            <a:chOff x="0" y="-1438"/>
            <a:chExt cx="649180" cy="6859503"/>
          </a:xfrm>
        </p:grpSpPr>
        <p:sp>
          <p:nvSpPr>
            <p:cNvPr id="69" name="Shape 69"/>
            <p:cNvSpPr/>
            <p:nvPr/>
          </p:nvSpPr>
          <p:spPr>
            <a:xfrm>
              <a:off x="0" y="-1438"/>
              <a:ext cx="649180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0" name="Shape 70"/>
            <p:cNvSpPr/>
            <p:nvPr/>
          </p:nvSpPr>
          <p:spPr>
            <a:xfrm>
              <a:off x="0" y="0"/>
              <a:ext cx="500331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1" name="Shape 71"/>
          <p:cNvGrpSpPr/>
          <p:nvPr/>
        </p:nvGrpSpPr>
        <p:grpSpPr>
          <a:xfrm flipH="1">
            <a:off x="8494493" y="0"/>
            <a:ext cx="649180" cy="5144627"/>
            <a:chOff x="0" y="-1438"/>
            <a:chExt cx="649180" cy="6859503"/>
          </a:xfrm>
        </p:grpSpPr>
        <p:sp>
          <p:nvSpPr>
            <p:cNvPr id="72" name="Shape 72"/>
            <p:cNvSpPr/>
            <p:nvPr/>
          </p:nvSpPr>
          <p:spPr>
            <a:xfrm>
              <a:off x="0" y="-1438"/>
              <a:ext cx="649180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3" name="Shape 73"/>
            <p:cNvSpPr/>
            <p:nvPr/>
          </p:nvSpPr>
          <p:spPr>
            <a:xfrm>
              <a:off x="0" y="0"/>
              <a:ext cx="500331" cy="6858065"/>
            </a:xfrm>
            <a:custGeom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74" name="Shape 74"/>
          <p:cNvSpPr/>
          <p:nvPr/>
        </p:nvSpPr>
        <p:spPr>
          <a:xfrm>
            <a:off x="0" y="4743450"/>
            <a:ext cx="9144000" cy="401099"/>
          </a:xfrm>
          <a:prstGeom prst="rect">
            <a:avLst/>
          </a:prstGeom>
          <a:solidFill>
            <a:schemeClr val="dk1">
              <a:alpha val="14901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5" name="Shape 75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600"/>
              </a:spcBef>
              <a:buClr>
                <a:schemeClr val="lt1"/>
              </a:buClr>
              <a:buSzPct val="100000"/>
              <a:buFont typeface="Trebuchet MS"/>
              <a:defRPr sz="3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480"/>
              </a:spcBef>
              <a:buClr>
                <a:schemeClr val="lt1"/>
              </a:buClr>
              <a:buSzPct val="100000"/>
              <a:buFont typeface="Trebuchet MS"/>
              <a:defRPr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480"/>
              </a:spcBef>
              <a:buClr>
                <a:schemeClr val="lt1"/>
              </a:buClr>
              <a:buSzPct val="100000"/>
              <a:buFont typeface="Trebuchet MS"/>
              <a:defRPr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360"/>
              </a:spcBef>
              <a:buClr>
                <a:schemeClr val="lt1"/>
              </a:buClr>
              <a:buSzPct val="100000"/>
              <a:buFont typeface="Trebuchet MS"/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360"/>
              </a:spcBef>
              <a:buClr>
                <a:schemeClr val="lt1"/>
              </a:buClr>
              <a:buSzPct val="100000"/>
              <a:buFont typeface="Trebuchet MS"/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360"/>
              </a:spcBef>
              <a:buClr>
                <a:schemeClr val="lt1"/>
              </a:buClr>
              <a:buSzPct val="100000"/>
              <a:buFont typeface="Trebuchet MS"/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360"/>
              </a:spcBef>
              <a:buClr>
                <a:schemeClr val="lt1"/>
              </a:buClr>
              <a:buSzPct val="100000"/>
              <a:buFont typeface="Trebuchet MS"/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360"/>
              </a:spcBef>
              <a:buClr>
                <a:schemeClr val="lt1"/>
              </a:buClr>
              <a:buSzPct val="100000"/>
              <a:buFont typeface="Trebuchet MS"/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360"/>
              </a:spcBef>
              <a:buClr>
                <a:schemeClr val="lt1"/>
              </a:buClr>
              <a:buSzPct val="100000"/>
              <a:buFont typeface="Trebuchet MS"/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5.png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2.png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0.jpg"/></Relationships>
</file>

<file path=ppt/slides/_rels/slide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1.jpg"/></Relationships>
</file>

<file path=ppt/slides/_rels/slide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03.png"/><Relationship Id="rId3" Type="http://schemas.openxmlformats.org/officeDocument/2006/relationships/hyperlink" Target="http://library.uvm.edu/guide_on_the_side/tutorial/evaluating-information" TargetMode="External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4.png"/></Relationships>
</file>

<file path=ppt/slides/_rels/slide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ctrTitle"/>
          </p:nvPr>
        </p:nvSpPr>
        <p:spPr>
          <a:xfrm>
            <a:off x="685800" y="1568184"/>
            <a:ext cx="7772400" cy="12380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PRIMO Site: Evaluating Information</a:t>
            </a:r>
          </a:p>
        </p:txBody>
      </p:sp>
      <p:sp>
        <p:nvSpPr>
          <p:cNvPr id="78" name="Shape 78"/>
          <p:cNvSpPr txBox="1"/>
          <p:nvPr>
            <p:ph idx="1" type="subTitle"/>
          </p:nvPr>
        </p:nvSpPr>
        <p:spPr>
          <a:xfrm>
            <a:off x="685800" y="2914650"/>
            <a:ext cx="7772400" cy="1166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Presented by Katrin Abel &amp; Karl T. Baine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March 9, 2015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457200" y="205975"/>
            <a:ext cx="5766899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Attention!</a:t>
            </a:r>
          </a:p>
        </p:txBody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457200" y="1200150"/>
            <a:ext cx="7633199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en"/>
              <a:t>Is dihydrogen monoxide lethal?</a:t>
            </a:r>
          </a:p>
          <a:p>
            <a:pPr indent="-4191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en"/>
              <a:t>Did Abraham Lincoln file a patent for a Facebook precursor?</a:t>
            </a:r>
          </a:p>
          <a:p>
            <a:pPr indent="-4191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en"/>
              <a:t>Is there a species of octopus that lives in trees?</a:t>
            </a:r>
          </a:p>
          <a:p>
            <a:pPr indent="-4191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en"/>
              <a:t>How many websites are created each minute?</a:t>
            </a:r>
          </a:p>
        </p:txBody>
      </p:sp>
      <p:pic>
        <p:nvPicPr>
          <p:cNvPr id="85" name="Shape 8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04975" y="205975"/>
            <a:ext cx="2234924" cy="1642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 dir="r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title"/>
          </p:nvPr>
        </p:nvSpPr>
        <p:spPr>
          <a:xfrm>
            <a:off x="457200" y="205975"/>
            <a:ext cx="3766499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Focus Questions</a:t>
            </a:r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572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en" sz="3600"/>
              <a:t>How can you tell whether information is credible?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3600"/>
          </a:p>
          <a:p>
            <a:pPr indent="-457200" lvl="0" marL="45720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en" sz="3600"/>
              <a:t>How and why does this tutorial work?</a:t>
            </a:r>
          </a:p>
        </p:txBody>
      </p:sp>
      <p:pic>
        <p:nvPicPr>
          <p:cNvPr id="92" name="Shape 9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49100" y="170250"/>
            <a:ext cx="1798450" cy="207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457200" y="205975"/>
            <a:ext cx="25878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Structure</a:t>
            </a:r>
          </a:p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555225" y="1063375"/>
            <a:ext cx="3212999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318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 sz="3200"/>
              <a:t>Attention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600"/>
          </a:p>
          <a:p>
            <a:pPr indent="-4318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 sz="3200"/>
              <a:t>Overview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600"/>
          </a:p>
          <a:p>
            <a:pPr indent="-4318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 sz="3200"/>
              <a:t>Preparation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600"/>
          </a:p>
          <a:p>
            <a:pPr indent="-4318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 sz="3200"/>
              <a:t>Exploration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600"/>
          </a:p>
          <a:p>
            <a:pPr indent="-431800" lvl="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 sz="3200"/>
              <a:t>Discussion</a:t>
            </a:r>
          </a:p>
        </p:txBody>
      </p:sp>
      <p:pic>
        <p:nvPicPr>
          <p:cNvPr id="99" name="Shape 9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91777" y="1557350"/>
            <a:ext cx="2714600" cy="2693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x="457200" y="205975"/>
            <a:ext cx="2846699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Overview</a:t>
            </a:r>
          </a:p>
        </p:txBody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 sz="2400"/>
              <a:t>Erica DeFrain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600"/>
          </a:p>
          <a:p>
            <a:pPr indent="-3810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 sz="2400"/>
              <a:t>University of Vermont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600"/>
          </a:p>
          <a:p>
            <a:pPr indent="-3810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 sz="2400"/>
              <a:t>Freshman English composition courses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600"/>
          </a:p>
          <a:p>
            <a:pPr indent="-3810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 sz="2400"/>
              <a:t>One of six literacy topics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600"/>
          </a:p>
          <a:p>
            <a:pPr indent="-3810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 sz="2400"/>
              <a:t>Guide on the Side (GotS) technology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600"/>
          </a:p>
          <a:p>
            <a:pPr indent="-381000" lvl="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 sz="2400"/>
              <a:t>Examines credibility of online sources</a:t>
            </a:r>
          </a:p>
        </p:txBody>
      </p:sp>
      <p:pic>
        <p:nvPicPr>
          <p:cNvPr id="106" name="Shape 10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51183" y="250025"/>
            <a:ext cx="2345665" cy="3725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>
        <p14:prism dir="l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Preparation</a:t>
            </a:r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en"/>
              <a:t>Assemble into four groups, by suit.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indent="-4191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en"/>
              <a:t>Briefly read and discuss your question.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indent="-4191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en"/>
              <a:t>Conduct three minutes of Internet research.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indent="-419100" lvl="0" marL="45720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en"/>
              <a:t>Note the credibility of your sources and your level of confidence in your results.</a:t>
            </a:r>
          </a:p>
        </p:txBody>
      </p:sp>
    </p:spTree>
  </p:cSld>
  <p:clrMapOvr>
    <a:masterClrMapping/>
  </p:clrMapOvr>
  <mc:AlternateContent>
    <mc:Choice Requires="p14">
      <p:transition spd="slow">
        <p14:gallery dir="l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Exploration - </a:t>
            </a:r>
            <a:r>
              <a:rPr lang="en">
                <a:hlinkClick r:id="rId3"/>
              </a:rPr>
              <a:t>Evaluating Information</a:t>
            </a:r>
          </a:p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457200" y="1200150"/>
            <a:ext cx="6490199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2400">
                <a:solidFill>
                  <a:srgbClr val="FFFFFF"/>
                </a:solidFill>
              </a:rPr>
              <a:t>What do you know?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rgbClr val="FFFFFF"/>
              </a:solidFill>
            </a:endParaRPr>
          </a:p>
          <a:p>
            <a:pPr indent="-381000" lvl="0" marL="457200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2400">
                <a:solidFill>
                  <a:srgbClr val="FFFFFF"/>
                </a:solidFill>
              </a:rPr>
              <a:t>How do you know?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rgbClr val="FFFFFF"/>
              </a:solidFill>
            </a:endParaRPr>
          </a:p>
          <a:p>
            <a:pPr indent="-381000" lvl="0" marL="457200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2400">
                <a:solidFill>
                  <a:srgbClr val="FFFFFF"/>
                </a:solidFill>
              </a:rPr>
              <a:t>How can you be sure?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rgbClr val="FFFFFF"/>
              </a:solidFill>
            </a:endParaRPr>
          </a:p>
          <a:p>
            <a:pPr indent="-381000" lvl="0" marL="45720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2400">
                <a:solidFill>
                  <a:srgbClr val="FFFFFF"/>
                </a:solidFill>
              </a:rPr>
              <a:t>Analyze, evaluate, build confidence</a:t>
            </a:r>
          </a:p>
        </p:txBody>
      </p:sp>
      <p:pic>
        <p:nvPicPr>
          <p:cNvPr id="119" name="Shape 119"/>
          <p:cNvPicPr preferRelativeResize="0"/>
          <p:nvPr/>
        </p:nvPicPr>
        <p:blipFill rotWithShape="1">
          <a:blip r:embed="rId4">
            <a:alphaModFix/>
          </a:blip>
          <a:srcRect b="0" l="1244" r="0" t="0"/>
          <a:stretch/>
        </p:blipFill>
        <p:spPr>
          <a:xfrm>
            <a:off x="4417300" y="1767350"/>
            <a:ext cx="3536150" cy="1384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x="457200" y="205975"/>
            <a:ext cx="2810999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Discussion</a:t>
            </a:r>
          </a:p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Feedback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4191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Handout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4191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Site assessment</a:t>
            </a:r>
          </a:p>
        </p:txBody>
      </p:sp>
      <p:pic>
        <p:nvPicPr>
          <p:cNvPr id="126" name="Shape 1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89150" y="1858575"/>
            <a:ext cx="3992199" cy="15436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References</a:t>
            </a:r>
          </a:p>
        </p:txBody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400"/>
              <a:t>“About Guide on the Side.” </a:t>
            </a:r>
            <a:r>
              <a:rPr i="1" lang="en" sz="1400"/>
              <a:t>Arizona Board of Regents</a:t>
            </a:r>
            <a:r>
              <a:rPr lang="en" sz="1400"/>
              <a:t>. Last modified 2015.</a:t>
            </a:r>
          </a:p>
          <a:p>
            <a:pPr indent="457200" rtl="0">
              <a:spcBef>
                <a:spcPts val="0"/>
              </a:spcBef>
              <a:buNone/>
            </a:pPr>
            <a:r>
              <a:rPr lang="en" sz="1400"/>
              <a:t>http://code.library.arizona.edu/gots/.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600"/>
          </a:p>
          <a:p>
            <a:pPr rtl="0">
              <a:spcBef>
                <a:spcPts val="0"/>
              </a:spcBef>
              <a:buNone/>
            </a:pPr>
            <a:r>
              <a:rPr lang="en" sz="1400"/>
              <a:t>“April 2014 PRIMO Site of the Month.” </a:t>
            </a:r>
            <a:r>
              <a:rPr i="1" lang="en" sz="1400"/>
              <a:t>American Library Association</a:t>
            </a:r>
            <a:r>
              <a:rPr lang="en" sz="1400"/>
              <a:t>. Last modified 2015.</a:t>
            </a:r>
          </a:p>
          <a:p>
            <a:pPr indent="457200" rtl="0">
              <a:spcBef>
                <a:spcPts val="0"/>
              </a:spcBef>
              <a:buNone/>
            </a:pPr>
            <a:r>
              <a:rPr lang="en" sz="1400"/>
              <a:t>http://www.ala.org/acrl/aboutacrl/directoryofleadership/sections/is/iswebsite/projpubs/</a:t>
            </a:r>
          </a:p>
          <a:p>
            <a:pPr indent="457200" rtl="0">
              <a:spcBef>
                <a:spcPts val="0"/>
              </a:spcBef>
              <a:buNone/>
            </a:pPr>
            <a:r>
              <a:rPr lang="en" sz="1400"/>
              <a:t>primo/site/2014april.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600"/>
          </a:p>
          <a:p>
            <a:pPr rtl="0">
              <a:spcBef>
                <a:spcPts val="0"/>
              </a:spcBef>
              <a:buNone/>
            </a:pPr>
            <a:r>
              <a:rPr i="1" lang="en" sz="1400"/>
              <a:t>Chicago Manual of Style</a:t>
            </a:r>
            <a:r>
              <a:rPr lang="en" sz="1400"/>
              <a:t>. 16th ed. Chicago, IL: University of Chicago Press, 2010.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600"/>
          </a:p>
          <a:p>
            <a:pPr rtl="0">
              <a:spcBef>
                <a:spcPts val="0"/>
              </a:spcBef>
              <a:buNone/>
            </a:pPr>
            <a:r>
              <a:rPr lang="en" sz="1400"/>
              <a:t>DeFrain, Erica. “Evaluating Information.” </a:t>
            </a:r>
            <a:r>
              <a:rPr i="1" lang="en" sz="1400"/>
              <a:t>University of Vermont</a:t>
            </a:r>
            <a:r>
              <a:rPr lang="en" sz="1400"/>
              <a:t>. Last modified 2013.</a:t>
            </a:r>
          </a:p>
          <a:p>
            <a:pPr indent="457200" rtl="0">
              <a:spcBef>
                <a:spcPts val="0"/>
              </a:spcBef>
              <a:buNone/>
            </a:pPr>
            <a:r>
              <a:rPr lang="en" sz="1400"/>
              <a:t>http://library.uvm.edu/guide_on_the_side/tutorial/evaluating-information.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600"/>
          </a:p>
          <a:p>
            <a:pPr rtl="0">
              <a:spcBef>
                <a:spcPts val="0"/>
              </a:spcBef>
              <a:buNone/>
            </a:pPr>
            <a:r>
              <a:rPr lang="en" sz="1400"/>
              <a:t>“Gagné’s 9 Events of Instruction.” </a:t>
            </a:r>
            <a:r>
              <a:rPr i="1" lang="en" sz="1400"/>
              <a:t>University of Florida</a:t>
            </a:r>
            <a:r>
              <a:rPr lang="en" sz="1400"/>
              <a:t>. Last modified February 20, 2015.</a:t>
            </a:r>
          </a:p>
          <a:p>
            <a:pPr indent="457200">
              <a:spcBef>
                <a:spcPts val="0"/>
              </a:spcBef>
              <a:buNone/>
            </a:pPr>
            <a:r>
              <a:rPr lang="en" sz="1400"/>
              <a:t>http://citt.ufl.edu/tools/gagnes-9-events-of-instruction/.</a:t>
            </a:r>
          </a:p>
        </p:txBody>
      </p:sp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potlight">
  <a:themeElements>
    <a:clrScheme name="Custom 439">
      <a:dk1>
        <a:srgbClr val="000000"/>
      </a:dk1>
      <a:lt1>
        <a:srgbClr val="FFFFFF"/>
      </a:lt1>
      <a:dk2>
        <a:srgbClr val="5C6E95"/>
      </a:dk2>
      <a:lt2>
        <a:srgbClr val="ACB4C2"/>
      </a:lt2>
      <a:accent1>
        <a:srgbClr val="667E50"/>
      </a:accent1>
      <a:accent2>
        <a:srgbClr val="CFBF73"/>
      </a:accent2>
      <a:accent3>
        <a:srgbClr val="8C7C82"/>
      </a:accent3>
      <a:accent4>
        <a:srgbClr val="9ABF87"/>
      </a:accent4>
      <a:accent5>
        <a:srgbClr val="CF9462"/>
      </a:accent5>
      <a:accent6>
        <a:srgbClr val="A25642"/>
      </a:accent6>
      <a:hlink>
        <a:srgbClr val="5173A5"/>
      </a:hlink>
      <a:folHlink>
        <a:srgbClr val="6872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