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5"/>
  </p:notesMasterIdLst>
  <p:sldIdLst>
    <p:sldId id="256" r:id="rId3"/>
    <p:sldId id="259" r:id="rId4"/>
    <p:sldId id="258" r:id="rId5"/>
    <p:sldId id="257" r:id="rId6"/>
    <p:sldId id="261" r:id="rId7"/>
    <p:sldId id="262" r:id="rId8"/>
    <p:sldId id="265" r:id="rId9"/>
    <p:sldId id="266" r:id="rId10"/>
    <p:sldId id="260" r:id="rId11"/>
    <p:sldId id="264" r:id="rId12"/>
    <p:sldId id="267" r:id="rId13"/>
    <p:sldId id="263" r:id="rId14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>
      <p:cViewPr varScale="1">
        <p:scale>
          <a:sx n="101" d="100"/>
          <a:sy n="101" d="100"/>
        </p:scale>
        <p:origin x="72" y="3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B9F1D-B996-4BA0-9039-613E6AF2E072}" type="datetimeFigureOut">
              <a:rPr lang="fr-FR" smtClean="0"/>
              <a:pPr/>
              <a:t>30/03/2014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CA053-64A5-468B-A4AC-F179676E72A7}" type="slidenum">
              <a:rPr lang="fr-CA" smtClean="0"/>
              <a:pPr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96118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CA053-64A5-468B-A4AC-F179676E72A7}" type="slidenum">
              <a:rPr lang="fr-CA" smtClean="0"/>
              <a:pPr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79366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CA053-64A5-468B-A4AC-F179676E72A7}" type="slidenum">
              <a:rPr lang="fr-CA" smtClean="0"/>
              <a:pPr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3171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CA053-64A5-468B-A4AC-F179676E72A7}" type="slidenum">
              <a:rPr lang="fr-CA" smtClean="0"/>
              <a:pPr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88967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D72F5-4AE0-4F91-84F6-6991E5097B28}" type="datetimeFigureOut">
              <a:rPr lang="fr-FR"/>
              <a:pPr>
                <a:defRPr/>
              </a:pPr>
              <a:t>30/03/2014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EE943-70E4-4D3E-825C-4798AC1A2B57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66A6B-ED90-47A0-950D-EB3F0A3126B0}" type="datetimeFigureOut">
              <a:rPr lang="fr-FR"/>
              <a:pPr>
                <a:defRPr/>
              </a:pPr>
              <a:t>30/03/2014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BBB40-65F0-4BF8-8D3D-1B302F8A3BAB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7C806-A72D-4184-8CE5-0A37A3C18176}" type="datetimeFigureOut">
              <a:rPr lang="fr-FR"/>
              <a:pPr>
                <a:defRPr/>
              </a:pPr>
              <a:t>30/03/2014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93CD3-4225-4A12-B5AE-87BC6FCDDB91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1A493-1E86-4F07-9DE5-FB09DF1C1D4B}" type="datetimeFigureOut">
              <a:rPr lang="fr-FR"/>
              <a:pPr>
                <a:defRPr/>
              </a:pPr>
              <a:t>30/03/2014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B958D-0694-4924-A86B-21DB57236573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A30C4-9E91-4046-886F-CD5B013B801B}" type="datetimeFigureOut">
              <a:rPr lang="fr-FR"/>
              <a:pPr>
                <a:defRPr/>
              </a:pPr>
              <a:t>30/03/2014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CA66E-1B18-41FC-BBBF-2CB9C82AD7A3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40F04-595E-4771-B172-1E0CB2E92B51}" type="datetimeFigureOut">
              <a:rPr lang="fr-FR"/>
              <a:pPr>
                <a:defRPr/>
              </a:pPr>
              <a:t>30/03/2014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C8491-D6A5-4A04-824C-DF1A16BB670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4A7B5-1140-411B-9CDA-69B3E22C73FB}" type="datetimeFigureOut">
              <a:rPr lang="fr-FR"/>
              <a:pPr>
                <a:defRPr/>
              </a:pPr>
              <a:t>30/03/2014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E9991-5BA6-4B12-89DE-1BA775F62054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8AAFD-4299-4BA3-BEF4-9CA24F6A9A84}" type="datetimeFigureOut">
              <a:rPr lang="fr-FR"/>
              <a:pPr>
                <a:defRPr/>
              </a:pPr>
              <a:t>30/03/2014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7D73C-2031-492E-B38E-C491368C13D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26DA9-818E-4FA1-AB8E-0D8F32C1D27D}" type="datetimeFigureOut">
              <a:rPr lang="fr-FR"/>
              <a:pPr>
                <a:defRPr/>
              </a:pPr>
              <a:t>30/03/2014</a:t>
            </a:fld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873A-DAA7-4191-B399-30D6BF291953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AEDC2-A054-4FE4-98B1-11429BA579DC}" type="datetimeFigureOut">
              <a:rPr lang="fr-FR"/>
              <a:pPr>
                <a:defRPr/>
              </a:pPr>
              <a:t>30/03/2014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ED0E2-7683-4C20-B6CB-652102D06959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6AF50-9A6C-4838-B1B8-C0406834832C}" type="datetimeFigureOut">
              <a:rPr lang="fr-FR"/>
              <a:pPr>
                <a:defRPr/>
              </a:pPr>
              <a:t>30/03/2014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C8D11-3B1C-4630-A092-1A20EFFA3475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C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CCC5DAF-87E5-49F5-903F-B90EF21DC3E6}" type="datetimeFigureOut">
              <a:rPr lang="fr-FR"/>
              <a:pPr>
                <a:defRPr/>
              </a:pPr>
              <a:t>30/03/2014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98C9BD-93FD-4762-82A1-52C817A4AA67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enlibrariantoolbox.com/2012/04/exquisite-corpse-tweet-poem-april-27th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ailyfig.figment.com/2013/10/20/scary-story-flash-fiction-contest-winners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teenagewriters.com/forum/forumdisplay.php?18-Scripts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://www.teenink.com/fiction/scripts_plays/" TargetMode="External"/><Relationship Id="rId5" Type="http://schemas.openxmlformats.org/officeDocument/2006/relationships/hyperlink" Target="https://www.youtube.com/watch?v=XlTSQJWIqxM" TargetMode="Externa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austinlibrary.org/site/PageNavigator/Badgerdog/bdog_summer_camp.html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www.youtube.com/watch?v=rlswmuvnHw8&amp;feature=youtu.be" TargetMode="External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00088" y="762000"/>
            <a:ext cx="7772400" cy="1470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CA" sz="8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WRITE ON!</a:t>
            </a:r>
            <a:r>
              <a:rPr lang="fr-CA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fr-CA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fr-CA" sz="4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85888" y="1905000"/>
            <a:ext cx="6400800" cy="17526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CA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Public Library </a:t>
            </a:r>
            <a:r>
              <a:rPr lang="fr-CA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Summer</a:t>
            </a:r>
            <a:r>
              <a:rPr lang="fr-CA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Writing</a:t>
            </a:r>
            <a:r>
              <a:rPr lang="fr-CA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Workshop </a:t>
            </a:r>
            <a:r>
              <a:rPr lang="fr-CA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 Young </a:t>
            </a:r>
            <a:r>
              <a:rPr lang="fr-CA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Adults</a:t>
            </a:r>
            <a:endParaRPr lang="fr-CA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CA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Presented</a:t>
            </a:r>
            <a:r>
              <a:rPr lang="fr-CA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by: Kate Abel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458200" cy="1524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CA" sz="4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Materials</a:t>
            </a:r>
            <a:r>
              <a:rPr lang="fr-CA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fr-CA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Budget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CA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Funding</a:t>
            </a:r>
            <a:r>
              <a:rPr lang="fr-CA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– Friends </a:t>
            </a:r>
            <a:r>
              <a:rPr lang="fr-CA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Foundation</a:t>
            </a:r>
            <a:r>
              <a:rPr lang="fr-CA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YALSA </a:t>
            </a:r>
            <a:r>
              <a:rPr lang="fr-CA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Summer</a:t>
            </a:r>
            <a:r>
              <a:rPr lang="fr-CA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Reading &amp; Learning</a:t>
            </a: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4426723"/>
              </p:ext>
            </p:extLst>
          </p:nvPr>
        </p:nvGraphicFramePr>
        <p:xfrm>
          <a:off x="1371600" y="1981200"/>
          <a:ext cx="6329361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2438400"/>
                <a:gridCol w="137636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1-2 meeting rooms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Books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20-30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Co-Presenters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$400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Notebooks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</a:t>
                      </a:r>
                      <a:r>
                        <a:rPr lang="en-US" baseline="0" dirty="0" smtClean="0"/>
                        <a:t> $25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Anthologies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$125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Writing utensils, paper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50, 200 sheets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$10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Refreshments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$90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$135-$650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83654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8296" y="304800"/>
            <a:ext cx="5410200" cy="8683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Program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Assessment</a:t>
            </a: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428596" y="2126397"/>
            <a:ext cx="8229600" cy="3741004"/>
          </a:xfrm>
        </p:spPr>
        <p:txBody>
          <a:bodyPr rtlCol="0">
            <a:normAutofit lnSpcReduction="10000"/>
          </a:bodyPr>
          <a:lstStyle/>
          <a:p>
            <a:pPr marL="0" indent="0">
              <a:buNone/>
            </a:pPr>
            <a:endParaRPr lang="fr-CA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sz="1700" i="1" dirty="0" smtClean="0"/>
              <a:t>1</a:t>
            </a:r>
            <a:r>
              <a:rPr lang="en-US" sz="1700" i="1" dirty="0"/>
              <a:t>. How did you hear about the WRITE ON! Workshop? </a:t>
            </a:r>
            <a:r>
              <a:rPr lang="en-US" sz="1700" i="1" dirty="0" smtClean="0"/>
              <a:t>______________________________</a:t>
            </a:r>
            <a:endParaRPr lang="en-US" sz="1700" dirty="0" smtClean="0"/>
          </a:p>
          <a:p>
            <a:pPr marL="0" indent="0">
              <a:buNone/>
            </a:pPr>
            <a:r>
              <a:rPr lang="en-US" sz="1700" i="1" dirty="0" smtClean="0"/>
              <a:t>2. What made you sign up for it? _______________________________________________</a:t>
            </a:r>
            <a:endParaRPr lang="en-US" sz="1700" dirty="0" smtClean="0"/>
          </a:p>
          <a:p>
            <a:pPr marL="0" indent="0">
              <a:buNone/>
            </a:pPr>
            <a:endParaRPr lang="en-US" sz="1700" i="1" dirty="0" smtClean="0"/>
          </a:p>
          <a:p>
            <a:pPr marL="0" indent="0">
              <a:buNone/>
            </a:pPr>
            <a:r>
              <a:rPr lang="en-US" sz="1700" i="1" dirty="0" smtClean="0"/>
              <a:t>Rate </a:t>
            </a:r>
            <a:r>
              <a:rPr lang="en-US" sz="1700" i="1" dirty="0"/>
              <a:t>the following on a scale of 1-5. (1 = totally disagree, 3 = neutral, 5 = totally agree)</a:t>
            </a:r>
            <a:endParaRPr lang="en-US" sz="1700" dirty="0"/>
          </a:p>
          <a:p>
            <a:pPr marL="0" indent="0">
              <a:buNone/>
            </a:pPr>
            <a:endParaRPr lang="en-US" sz="1700" i="1" dirty="0" smtClean="0"/>
          </a:p>
          <a:p>
            <a:pPr marL="0" indent="0">
              <a:buNone/>
            </a:pPr>
            <a:r>
              <a:rPr lang="en-US" sz="1700" i="1" dirty="0" smtClean="0"/>
              <a:t>3</a:t>
            </a:r>
            <a:r>
              <a:rPr lang="en-US" sz="1700" i="1" dirty="0"/>
              <a:t>. Overall, I enjoyed WRITE ON! ___</a:t>
            </a:r>
            <a:endParaRPr lang="en-US" sz="1700" dirty="0"/>
          </a:p>
          <a:p>
            <a:pPr marL="0" indent="0">
              <a:buNone/>
            </a:pPr>
            <a:r>
              <a:rPr lang="en-US" sz="1700" i="1" dirty="0"/>
              <a:t>4. I learned a lot about writing from WRITE ON! ___</a:t>
            </a:r>
            <a:endParaRPr lang="en-US" sz="1700" dirty="0"/>
          </a:p>
          <a:p>
            <a:pPr marL="0" indent="0">
              <a:buNone/>
            </a:pPr>
            <a:r>
              <a:rPr lang="en-US" sz="1700" i="1" dirty="0"/>
              <a:t>5. WRITE ON! helped me become a better writer. ___</a:t>
            </a:r>
            <a:endParaRPr lang="en-US" sz="1700" dirty="0"/>
          </a:p>
          <a:p>
            <a:pPr marL="0" indent="0">
              <a:buNone/>
            </a:pPr>
            <a:r>
              <a:rPr lang="en-US" sz="1700" i="1" dirty="0"/>
              <a:t>6. I am pleased with the pieces that I wrote for WRITE ON! ___</a:t>
            </a:r>
            <a:endParaRPr lang="en-US" sz="1700" dirty="0"/>
          </a:p>
          <a:p>
            <a:pPr marL="0" indent="0">
              <a:buNone/>
            </a:pPr>
            <a:r>
              <a:rPr lang="en-US" sz="1700" i="1" dirty="0"/>
              <a:t>7. WRITE ON! motivated me to do more writing on my own. ___</a:t>
            </a:r>
            <a:endParaRPr lang="en-US" sz="1700" dirty="0"/>
          </a:p>
          <a:p>
            <a:pPr marL="0" indent="0">
              <a:buNone/>
            </a:pPr>
            <a:r>
              <a:rPr lang="en-US" sz="1700" i="1" dirty="0"/>
              <a:t>8. I would like to participate in another workshop like this in the future. ___</a:t>
            </a:r>
            <a:endParaRPr lang="en-US" sz="17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8296" y="1295400"/>
            <a:ext cx="651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Writing as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Engagement and development of writer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8655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85723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Resources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for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Librarians</a:t>
            </a: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625" y="1917710"/>
            <a:ext cx="8229600" cy="4511686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17" name="Picture 16" descr="View full ima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17851"/>
            <a:ext cx="668655" cy="94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63638"/>
            <a:ext cx="646430" cy="982345"/>
          </a:xfrm>
          <a:prstGeom prst="rect">
            <a:avLst/>
          </a:prstGeom>
        </p:spPr>
      </p:pic>
      <p:pic>
        <p:nvPicPr>
          <p:cNvPr id="19" name="Picture 18" descr="View full imag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0" y="5410200"/>
            <a:ext cx="621030" cy="94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View full imag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1480525"/>
            <a:ext cx="628015" cy="94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View full image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3290923"/>
            <a:ext cx="628015" cy="94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View full image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033" y="5418262"/>
            <a:ext cx="628015" cy="94869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200148" y="139758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I Can't Keep My Own Secrets: Six-word </a:t>
            </a:r>
            <a:r>
              <a:rPr lang="en-US" sz="1200" dirty="0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Memoirs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by</a:t>
            </a:r>
            <a:r>
              <a:rPr lang="en-US" sz="12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Teens Famous &amp; Obscure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Trebuchet MS" panose="020B0603020202020204" pitchFamily="34" charset="0"/>
                <a:ea typeface="Times New Roman" panose="02020603050405020304" pitchFamily="18" charset="0"/>
              </a:rPr>
              <a:t> 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Edited by Rachel </a:t>
            </a:r>
            <a:r>
              <a:rPr lang="en-US" sz="1200" dirty="0" err="1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Fershleiser</a:t>
            </a:r>
            <a:r>
              <a:rPr lang="en-US" sz="12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&amp; Larry Smith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CT107.I25 2009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28723" y="539862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Guide to Writing Fantasy and Science </a:t>
            </a:r>
            <a:r>
              <a:rPr lang="en-US" sz="1200" dirty="0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Fiction: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 </a:t>
            </a:r>
            <a:r>
              <a:rPr lang="en-US" sz="12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Steps to Writing and Publishing Your Bestseller!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Trebuchet MS" panose="020B0603020202020204" pitchFamily="34" charset="0"/>
                <a:ea typeface="Times New Roman" panose="02020603050405020304" pitchFamily="18" charset="0"/>
              </a:rPr>
              <a:t>Philip </a:t>
            </a:r>
            <a:r>
              <a:rPr lang="en-US" sz="1200" dirty="0" err="1">
                <a:latin typeface="Trebuchet MS" panose="020B0603020202020204" pitchFamily="34" charset="0"/>
                <a:ea typeface="Times New Roman" panose="02020603050405020304" pitchFamily="18" charset="0"/>
              </a:rPr>
              <a:t>Athans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PN3377.5.F34 A87 2010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1200148" y="349067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best teen writing of 2011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Edited by Alexandra Franklin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PS508.T44 B47 2011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33414" y="148052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Grammar Girl’s Quick and Dirty Tips </a:t>
            </a:r>
            <a:r>
              <a:rPr lang="en-US" sz="1200" dirty="0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for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Better </a:t>
            </a:r>
            <a:r>
              <a:rPr lang="en-US" sz="12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Writing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Trebuchet MS" panose="020B0603020202020204" pitchFamily="34" charset="0"/>
                <a:ea typeface="Times New Roman" panose="02020603050405020304" pitchFamily="18" charset="0"/>
              </a:rPr>
              <a:t> 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Mignon Fogarty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Trebuchet MS" panose="020B0603020202020204" pitchFamily="34" charset="0"/>
                <a:ea typeface="Times New Roman" panose="02020603050405020304" pitchFamily="18" charset="0"/>
              </a:rPr>
              <a:t>PE1112 .F613 2008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33414" y="322395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Just Write: Here’s How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Walter Dean Myers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Trebuchet MS" panose="020B0603020202020204" pitchFamily="34" charset="0"/>
                <a:ea typeface="Times New Roman" panose="02020603050405020304" pitchFamily="18" charset="0"/>
              </a:rPr>
              <a:t>PN159 .M95 2012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72148" y="5370926"/>
            <a:ext cx="3429000" cy="1043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Writing &amp; </a:t>
            </a:r>
            <a:r>
              <a:rPr lang="en-US" sz="1200" dirty="0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Publishing: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en-US" sz="12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Ultimate Teen Guide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Trebuchet MS" panose="020B0603020202020204" pitchFamily="34" charset="0"/>
                <a:ea typeface="Times New Roman" panose="02020603050405020304" pitchFamily="18" charset="0"/>
              </a:rPr>
              <a:t>Tina P. Schwartz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2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PN159 .S39 2010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810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85723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Motivation and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</a:t>
            </a: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M Write On research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6019800"/>
            <a:ext cx="609600" cy="609600"/>
          </a:xfrm>
        </p:spPr>
      </p:pic>
      <p:sp>
        <p:nvSpPr>
          <p:cNvPr id="5" name="TextBox 4"/>
          <p:cNvSpPr txBox="1"/>
          <p:nvPr/>
        </p:nvSpPr>
        <p:spPr>
          <a:xfrm>
            <a:off x="733425" y="1828800"/>
            <a:ext cx="7467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Extension of teen book clubs and summer reading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Reading and writing go hand in hand.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Clarifies and stimulates thinking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Most important audiences are themselves.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Academic and personal rewards</a:t>
            </a:r>
            <a:endParaRPr lang="en-US" sz="28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57438" y="274638"/>
            <a:ext cx="6329362" cy="114300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Program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Overview</a:t>
            </a: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1000" y="1219200"/>
            <a:ext cx="8458200" cy="4525963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Setting – public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library</a:t>
            </a: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Planned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by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librarian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teen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volunteers</a:t>
            </a: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Co-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presented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community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partners</a:t>
            </a: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3-5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weekly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sessions</a:t>
            </a:r>
          </a:p>
          <a:p>
            <a:pPr fontAlgn="auto">
              <a:spcAft>
                <a:spcPts val="0"/>
              </a:spcAft>
              <a:defRPr/>
            </a:pP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hour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per session</a:t>
            </a:r>
          </a:p>
          <a:p>
            <a:pPr fontAlgn="auto">
              <a:spcAft>
                <a:spcPts val="0"/>
              </a:spcAft>
              <a:defRPr/>
            </a:pP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Up to 25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young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adults</a:t>
            </a: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Various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genres and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topics</a:t>
            </a: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Culminates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Gala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celebration</a:t>
            </a: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Program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Partners</a:t>
            </a: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406370" y="1103940"/>
            <a:ext cx="8280429" cy="542932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Display 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space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teen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volunteers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sign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-up,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materials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meeting room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fr-CA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Flash-Fiction, copies of 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its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anthology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Story 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Department</a:t>
            </a:r>
            <a:endParaRPr lang="fr-CA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fr-CA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Poetry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session, 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upcoming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slams</a:t>
            </a:r>
            <a:endParaRPr lang="fr-CA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fr-CA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Novel-writing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session, 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Badgerdog</a:t>
            </a:r>
            <a:endParaRPr lang="fr-CA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Creative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Writing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Summer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Camp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fr-CA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What’s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Your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Story? session, 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upcoming</a:t>
            </a:r>
            <a:endParaRPr lang="fr-CA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Moth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StorySLAMS</a:t>
            </a:r>
            <a:endParaRPr lang="fr-CA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http://do512family.com/wp-content/uploads/2013/01/APL_Logo_Color_72dp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96" y="1165836"/>
            <a:ext cx="1286062" cy="89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one-story.com/blog/wp-content/uploads/2011/10/austinbatcav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96" y="1980201"/>
            <a:ext cx="1286062" cy="128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representaustin.com/cms/uploads/images/aps/apslogogre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96" y="3216852"/>
            <a:ext cx="1286062" cy="96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texasteenbookfestival.org/wp-content/uploads/2011/03/aplff-300x27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69" y="4134735"/>
            <a:ext cx="1276537" cy="114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flavorpill-images-production.s3.amazonaws.com/uploads/event/img/52d6f9cb61654f00210007c2/full_dc045d5cee0ba9c4d5899484ed65ac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95" y="5247199"/>
            <a:ext cx="1286063" cy="12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3400" y="152400"/>
            <a:ext cx="7772400" cy="762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CA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Planning and </a:t>
            </a:r>
            <a:r>
              <a:rPr lang="fr-CA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Teen</a:t>
            </a:r>
            <a:r>
              <a:rPr lang="fr-CA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Involvement</a:t>
            </a:r>
            <a:endParaRPr lang="fr-CA" sz="4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388" y="1219200"/>
            <a:ext cx="8305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Love to read? Love to write? Help the library plan a summer writing program just for teens</a:t>
            </a:r>
            <a:r>
              <a:rPr lang="en-US" sz="1400" i="1" dirty="0" smtClean="0"/>
              <a:t>!</a:t>
            </a:r>
          </a:p>
          <a:p>
            <a:endParaRPr lang="en-US" sz="1400" dirty="0"/>
          </a:p>
          <a:p>
            <a:pPr marL="342900" indent="-342900">
              <a:buAutoNum type="arabicPeriod"/>
            </a:pPr>
            <a:r>
              <a:rPr lang="en-US" sz="1400" i="1" dirty="0" smtClean="0"/>
              <a:t>What </a:t>
            </a:r>
            <a:r>
              <a:rPr lang="en-US" sz="1400" i="1" dirty="0"/>
              <a:t>is your favorite book? </a:t>
            </a:r>
            <a:r>
              <a:rPr lang="en-US" sz="1400" i="1" dirty="0" smtClean="0"/>
              <a:t>______________________________________________________</a:t>
            </a:r>
            <a:endParaRPr lang="en-US" sz="1400" dirty="0"/>
          </a:p>
          <a:p>
            <a:r>
              <a:rPr lang="en-US" sz="1400" i="1" dirty="0"/>
              <a:t>2. What kinds of books do you like to read? </a:t>
            </a:r>
            <a:r>
              <a:rPr lang="en-US" sz="1400" i="1" dirty="0" smtClean="0"/>
              <a:t>_____________________________________________</a:t>
            </a:r>
            <a:endParaRPr lang="en-US" sz="1400" dirty="0"/>
          </a:p>
          <a:p>
            <a:r>
              <a:rPr lang="en-US" sz="1400" i="1" dirty="0"/>
              <a:t>3. What kinds of things to you like to write? (poetry, short stories, essays, novels, scripts, autobiographies, etc.) </a:t>
            </a:r>
            <a:r>
              <a:rPr lang="en-US" sz="1400" i="1" dirty="0" smtClean="0"/>
              <a:t>______________________________________________________________</a:t>
            </a:r>
            <a:endParaRPr lang="en-US" sz="1400" dirty="0"/>
          </a:p>
          <a:p>
            <a:r>
              <a:rPr lang="en-US" sz="1400" i="1" dirty="0"/>
              <a:t>4. What kinds of things would you like to learn to write? </a:t>
            </a:r>
            <a:r>
              <a:rPr lang="en-US" sz="1400" i="1" dirty="0" smtClean="0"/>
              <a:t>___________________________________</a:t>
            </a:r>
            <a:endParaRPr lang="en-US" sz="1400" dirty="0"/>
          </a:p>
          <a:p>
            <a:r>
              <a:rPr lang="en-US" sz="1400" i="1" dirty="0"/>
              <a:t>5. Would you be interested in attending a teen summer writing workshop at the library? </a:t>
            </a:r>
            <a:r>
              <a:rPr lang="en-US" sz="1400" i="1" dirty="0" smtClean="0"/>
              <a:t>__________</a:t>
            </a:r>
            <a:endParaRPr lang="en-US" sz="1400" dirty="0"/>
          </a:p>
          <a:p>
            <a:r>
              <a:rPr lang="en-US" sz="1400" i="1" dirty="0"/>
              <a:t>6. (Optional) Name and email address </a:t>
            </a:r>
            <a:r>
              <a:rPr lang="en-US" sz="1400" i="1" dirty="0" smtClean="0"/>
              <a:t>_________________________________________________</a:t>
            </a:r>
          </a:p>
          <a:p>
            <a:endParaRPr lang="en-US" sz="1400" dirty="0"/>
          </a:p>
          <a:p>
            <a:r>
              <a:rPr lang="en-US" sz="1400" i="1" dirty="0"/>
              <a:t>Please submit this form at the library during your next visit.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45354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85723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Sample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Sessions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625" y="1828800"/>
            <a:ext cx="8229600" cy="534354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Exquisite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Corpse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Teen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Librarian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Toolbox</a:t>
            </a:r>
            <a:endParaRPr lang="fr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“We </a:t>
            </a:r>
            <a:r>
              <a:rPr lang="en-US" sz="2400" dirty="0"/>
              <a:t>had two choices.” </a:t>
            </a:r>
            <a:endParaRPr lang="en-US" sz="24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“</a:t>
            </a:r>
            <a:r>
              <a:rPr lang="en-US" sz="2400" dirty="0"/>
              <a:t>A man and a woman were traveling together</a:t>
            </a:r>
            <a:r>
              <a:rPr lang="en-US" sz="2400" dirty="0" smtClean="0"/>
              <a:t>.”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“</a:t>
            </a:r>
            <a:r>
              <a:rPr lang="en-US" sz="2400" dirty="0"/>
              <a:t>There is always a body somewhere.” </a:t>
            </a:r>
            <a:endParaRPr lang="en-US" sz="24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“</a:t>
            </a:r>
            <a:r>
              <a:rPr lang="en-US" sz="2400" dirty="0"/>
              <a:t>Little did I know my life would never be the same again</a:t>
            </a:r>
            <a:r>
              <a:rPr lang="en-US" sz="2400" dirty="0" smtClean="0"/>
              <a:t>.”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fr-CA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Flash-Fiction – Austin Bat Cave,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Figment</a:t>
            </a: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“Scary Stories to Tell in the Dark”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“Break My Heart 1,000 Times”</a:t>
            </a:r>
          </a:p>
          <a:p>
            <a:pPr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709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62200" y="152400"/>
            <a:ext cx="4043362" cy="944562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Sample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Sessions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1295400"/>
            <a:ext cx="8458200" cy="4525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Poetry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Slam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 Austin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Poetry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Slam</a:t>
            </a: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	</a:t>
            </a:r>
            <a:r>
              <a:rPr lang="fr-CA" sz="2000" dirty="0" smtClean="0">
                <a:hlinkClick r:id="rId5"/>
              </a:rPr>
              <a:t>Danny </a:t>
            </a:r>
            <a:r>
              <a:rPr lang="fr-CA" sz="2000" dirty="0" err="1" smtClean="0">
                <a:hlinkClick r:id="rId5"/>
              </a:rPr>
              <a:t>Sherrard</a:t>
            </a:r>
            <a:r>
              <a:rPr lang="fr-CA" sz="2000" dirty="0">
                <a:hlinkClick r:id="rId5"/>
              </a:rPr>
              <a:t> </a:t>
            </a:r>
            <a:r>
              <a:rPr lang="fr-CA" sz="2000" dirty="0" smtClean="0">
                <a:hlinkClick r:id="rId5"/>
              </a:rPr>
              <a:t>- </a:t>
            </a:r>
            <a:r>
              <a:rPr lang="en-US" sz="2000" dirty="0" smtClean="0">
                <a:hlinkClick r:id="rId5"/>
              </a:rPr>
              <a:t>“The Distance”</a:t>
            </a:r>
            <a:endParaRPr lang="fr-CA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Lights, Camera, 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Action – </a:t>
            </a:r>
            <a:r>
              <a:rPr lang="fr-CA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Just </a:t>
            </a:r>
            <a:r>
              <a:rPr lang="fr-CA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Write</a:t>
            </a:r>
            <a:r>
              <a:rPr lang="fr-CA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Teen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 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Ink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hlinkClick r:id="rId7"/>
              </a:rPr>
              <a:t>Teenage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7"/>
              </a:rPr>
              <a:t> 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hlinkClick r:id="rId7"/>
              </a:rPr>
              <a:t>Writers</a:t>
            </a:r>
            <a:endParaRPr lang="fr-CA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Danny Sherrar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" y="1828800"/>
            <a:ext cx="3552825" cy="266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90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Sample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Sessions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495300" y="1295400"/>
            <a:ext cx="8229600" cy="5181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What’s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Your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Story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r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Darnitrea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 Hunter Hood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Inspired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by </a:t>
            </a:r>
            <a:r>
              <a:rPr lang="fr-CA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Help</a:t>
            </a: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fr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Great American </a:t>
            </a:r>
            <a:r>
              <a:rPr lang="fr-C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Novel</a:t>
            </a:r>
            <a:r>
              <a:rPr lang="fr-C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fr-CA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hlinkClick r:id="rId7"/>
              </a:rPr>
              <a:t>Badgerdog</a:t>
            </a:r>
            <a:r>
              <a:rPr lang="fr-CA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CA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fr-CA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Can’t</a:t>
            </a:r>
            <a:r>
              <a:rPr lang="fr-CA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Keep</a:t>
            </a:r>
            <a:r>
              <a:rPr lang="fr-CA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My</a:t>
            </a:r>
            <a:r>
              <a:rPr lang="fr-CA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Own</a:t>
            </a:r>
            <a:r>
              <a:rPr lang="fr-CA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Secrets</a:t>
            </a:r>
            <a:endParaRPr lang="fr-C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The Moth and Participant Media Summer Storytelling Series Darnitrea Hunter Hoo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" y="1828800"/>
            <a:ext cx="35814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018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00088" y="228600"/>
            <a:ext cx="7772400" cy="14700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CA" sz="5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Gala: </a:t>
            </a:r>
            <a:r>
              <a:rPr lang="fr-CA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Meet</a:t>
            </a:r>
            <a:r>
              <a:rPr lang="fr-CA" sz="5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the </a:t>
            </a:r>
            <a:r>
              <a:rPr lang="fr-CA" sz="5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Author</a:t>
            </a:r>
            <a:endParaRPr lang="fr-CA" sz="5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8382000" cy="2286000"/>
          </a:xfrm>
        </p:spPr>
        <p:txBody>
          <a:bodyPr rtlCol="0">
            <a:normAutofit fontScale="92500" lnSpcReduction="10000"/>
          </a:bodyPr>
          <a:lstStyle/>
          <a:p>
            <a:pPr marL="571500" indent="-5715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A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Informal</a:t>
            </a:r>
          </a:p>
          <a:p>
            <a:pPr marL="571500" indent="-5715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A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Each</a:t>
            </a:r>
            <a:r>
              <a:rPr lang="fr-CA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writer</a:t>
            </a:r>
            <a:r>
              <a:rPr lang="fr-CA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CA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presents</a:t>
            </a:r>
            <a:r>
              <a:rPr lang="fr-CA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 favorite </a:t>
            </a:r>
            <a:r>
              <a:rPr lang="fr-CA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piece</a:t>
            </a:r>
            <a:r>
              <a:rPr lang="fr-CA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571500" indent="-5715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A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Audience of </a:t>
            </a:r>
            <a:r>
              <a:rPr lang="fr-CA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family</a:t>
            </a:r>
            <a:r>
              <a:rPr lang="fr-CA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CA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friends</a:t>
            </a:r>
            <a:r>
              <a:rPr lang="fr-CA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CA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peers</a:t>
            </a:r>
            <a:r>
              <a:rPr lang="fr-CA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public</a:t>
            </a:r>
          </a:p>
          <a:p>
            <a:pPr marL="571500" indent="-5715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CA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Refreshments</a:t>
            </a:r>
            <a:r>
              <a:rPr lang="fr-CA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fr-CA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assessment</a:t>
            </a:r>
            <a:endParaRPr lang="fr-CA" sz="3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704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6D81CFD-CA74-45F2-9DAF-01B752EE31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Color pencils academic presentation</Template>
  <TotalTime>255</TotalTime>
  <Words>601</Words>
  <Application>Microsoft Office PowerPoint</Application>
  <PresentationFormat>On-screen Show (4:3)</PresentationFormat>
  <Paragraphs>154</Paragraphs>
  <Slides>12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Trebuchet MS</vt:lpstr>
      <vt:lpstr>Thème Office</vt:lpstr>
      <vt:lpstr>WRITE ON! </vt:lpstr>
      <vt:lpstr>Motivation and Research</vt:lpstr>
      <vt:lpstr>Program Overview</vt:lpstr>
      <vt:lpstr>Program Partners</vt:lpstr>
      <vt:lpstr>Planning and Teen Involvement</vt:lpstr>
      <vt:lpstr>Sample Sessions</vt:lpstr>
      <vt:lpstr>Sample Sessions</vt:lpstr>
      <vt:lpstr>Sample Sessions</vt:lpstr>
      <vt:lpstr>Gala: Meet the Author</vt:lpstr>
      <vt:lpstr>Materials and Budget   Funding – Friends Foundation, YALSA Summer Reading &amp; Learning</vt:lpstr>
      <vt:lpstr>Program Assessment</vt:lpstr>
      <vt:lpstr>Resources for Librarians</vt:lpstr>
    </vt:vector>
  </TitlesOfParts>
  <Company>The University of Texas Libraries (UTAustin)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 UP! A Literary Luminarium </dc:title>
  <dc:creator>lib-pclas351-u</dc:creator>
  <cp:keywords/>
  <cp:lastModifiedBy>Kate Abel</cp:lastModifiedBy>
  <cp:revision>25</cp:revision>
  <dcterms:created xsi:type="dcterms:W3CDTF">2014-03-29T00:20:42Z</dcterms:created>
  <dcterms:modified xsi:type="dcterms:W3CDTF">2014-03-30T21:01:05Z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TC103814939990</vt:lpwstr>
  </property>
</Properties>
</file>