
<file path=[Content_Types].xml><?xml version="1.0" encoding="utf-8"?>
<Types xmlns="http://schemas.openxmlformats.org/package/2006/content-types">
  <Default ContentType="image/jpeg" Extension="jpg"/>
  <Default ContentType="application/vnd.openxmlformats-package.relationships+xml" Extension="rels"/>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comments+xml" PartName="/ppt/comments/comment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commentAuthors+xml" PartName="/ppt/commentAuthor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2" name="Katie Thoma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2" Type="http://schemas.openxmlformats.org/officeDocument/2006/relationships/slide" Target="slides/slide6.xml"/><Relationship Id="rId13" Type="http://schemas.openxmlformats.org/officeDocument/2006/relationships/slide" Target="slides/slide7.xml"/><Relationship Id="rId10" Type="http://schemas.openxmlformats.org/officeDocument/2006/relationships/slide" Target="slides/slide4.xml"/><Relationship Id="rId11" Type="http://schemas.openxmlformats.org/officeDocument/2006/relationships/slide" Target="slides/slide5.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 Type="http://schemas.openxmlformats.org/officeDocument/2006/relationships/presProps" Target="presProps.xml"/><Relationship Id="rId21" Type="http://schemas.openxmlformats.org/officeDocument/2006/relationships/slide" Target="slides/slide15.xml"/><Relationship Id="rId1" Type="http://schemas.openxmlformats.org/officeDocument/2006/relationships/theme" Target="theme/theme3.xml"/><Relationship Id="rId22" Type="http://schemas.openxmlformats.org/officeDocument/2006/relationships/slide" Target="slides/slide16.xml"/><Relationship Id="rId4" Type="http://schemas.openxmlformats.org/officeDocument/2006/relationships/commentAuthors" Target="commentAuthors.xml"/><Relationship Id="rId23" Type="http://schemas.openxmlformats.org/officeDocument/2006/relationships/slide" Target="slides/slide17.xml"/><Relationship Id="rId3" Type="http://schemas.openxmlformats.org/officeDocument/2006/relationships/tableStyles" Target="tableStyles.xml"/><Relationship Id="rId24" Type="http://schemas.openxmlformats.org/officeDocument/2006/relationships/slide" Target="slides/slide18.xml"/><Relationship Id="rId20" Type="http://schemas.openxmlformats.org/officeDocument/2006/relationships/slide" Target="slides/slide14.xml"/><Relationship Id="rId9"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Master" Target="slideMasters/slideMaster1.xml"/><Relationship Id="rId8" Type="http://schemas.openxmlformats.org/officeDocument/2006/relationships/slide" Target="slides/slide2.xml"/><Relationship Id="rId7"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Do you mind if I break up Nuts and Bolts into different slides?</p:text>
  </p:cm>
  <p:cm authorId="0" idx="2">
    <p:pos x="6000" y="100"/>
    <p:text>Hi Kate!
I started playing with this. I changed the theme, because the images of the award medals had white rectangles around them and looked better floating on a white background. I hope that's okay?
I also changed the colors of the text banners to coordinate with the vintage librarian book.
Do you use these comments threads? I can just email you if that's better. I'll be back on later.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5" name="Shape 2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1" name="Shape 2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6" name="Shape 2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As extra, in case we have time. Play intro and forward to 5:07.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9" name="Shape 59"/>
        <p:cNvGrpSpPr/>
        <p:nvPr/>
      </p:nvGrpSpPr>
      <p:grpSpPr>
        <a:xfrm>
          <a:off x="0" y="0"/>
          <a:ext cx="0" cy="0"/>
          <a:chOff x="0" y="0"/>
          <a:chExt cx="0" cy="0"/>
        </a:xfrm>
      </p:grpSpPr>
      <p:grpSp>
        <p:nvGrpSpPr>
          <p:cNvPr id="60" name="Shape 60"/>
          <p:cNvGrpSpPr/>
          <p:nvPr/>
        </p:nvGrpSpPr>
        <p:grpSpPr>
          <a:xfrm>
            <a:off x="-11" y="1000670"/>
            <a:ext cx="7314320" cy="3087224"/>
            <a:chOff x="-11" y="1378676"/>
            <a:chExt cx="7314320" cy="4116299"/>
          </a:xfrm>
        </p:grpSpPr>
        <p:sp>
          <p:nvSpPr>
            <p:cNvPr id="61" name="Shape 61"/>
            <p:cNvSpPr/>
            <p:nvPr/>
          </p:nvSpPr>
          <p:spPr>
            <a:xfrm flipH="1">
              <a:off x="-11" y="1378676"/>
              <a:ext cx="187800" cy="4116299"/>
            </a:xfrm>
            <a:prstGeom prst="rect">
              <a:avLst/>
            </a:prstGeom>
            <a:solidFill>
              <a:srgbClr val="E69138"/>
            </a:solidFill>
            <a:ln>
              <a:noFill/>
            </a:ln>
          </p:spPr>
          <p:txBody>
            <a:bodyPr anchorCtr="0" anchor="ctr" bIns="45700" lIns="91425" rIns="91425" tIns="45700">
              <a:noAutofit/>
            </a:bodyPr>
            <a:lstStyle/>
            <a:p>
              <a:pPr>
                <a:spcBef>
                  <a:spcPts val="0"/>
                </a:spcBef>
                <a:buNone/>
              </a:pPr>
              <a:r>
                <a:t/>
              </a:r>
              <a:endParaRPr/>
            </a:p>
          </p:txBody>
        </p:sp>
        <p:sp>
          <p:nvSpPr>
            <p:cNvPr id="62" name="Shape 62"/>
            <p:cNvSpPr/>
            <p:nvPr/>
          </p:nvSpPr>
          <p:spPr>
            <a:xfrm flipH="1">
              <a:off x="187809" y="1378676"/>
              <a:ext cx="7126499" cy="4116299"/>
            </a:xfrm>
            <a:prstGeom prst="rect">
              <a:avLst/>
            </a:prstGeom>
            <a:solidFill>
              <a:srgbClr val="073763"/>
            </a:solidFill>
            <a:ln>
              <a:noFill/>
            </a:ln>
          </p:spPr>
          <p:txBody>
            <a:bodyPr anchorCtr="0" anchor="ctr" bIns="45700" lIns="91425" rIns="91425" tIns="45700">
              <a:noAutofit/>
            </a:bodyPr>
            <a:lstStyle/>
            <a:p>
              <a:pPr>
                <a:spcBef>
                  <a:spcPts val="0"/>
                </a:spcBef>
                <a:buNone/>
              </a:pPr>
              <a:r>
                <a:t/>
              </a:r>
              <a:endParaRPr/>
            </a:p>
          </p:txBody>
        </p:sp>
      </p:grpSp>
      <p:sp>
        <p:nvSpPr>
          <p:cNvPr id="63" name="Shape 63"/>
          <p:cNvSpPr txBox="1"/>
          <p:nvPr>
            <p:ph type="ctrTitle"/>
          </p:nvPr>
        </p:nvSpPr>
        <p:spPr>
          <a:xfrm>
            <a:off x="685800" y="1699932"/>
            <a:ext cx="6400799" cy="1000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 type="subTitle"/>
          </p:nvPr>
        </p:nvSpPr>
        <p:spPr>
          <a:xfrm>
            <a:off x="685800" y="2700338"/>
            <a:ext cx="6400799" cy="675299"/>
          </a:xfrm>
          <a:prstGeom prst="rect">
            <a:avLst/>
          </a:prstGeom>
        </p:spPr>
        <p:txBody>
          <a:bodyPr anchorCtr="0" anchor="t" bIns="91425" lIns="91425" rIns="91425" tIns="91425"/>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5" name="Shape 65"/>
        <p:cNvGrpSpPr/>
        <p:nvPr/>
      </p:nvGrpSpPr>
      <p:grpSpPr>
        <a:xfrm>
          <a:off x="0" y="0"/>
          <a:ext cx="0" cy="0"/>
          <a:chOff x="0" y="0"/>
          <a:chExt cx="0" cy="0"/>
        </a:xfrm>
      </p:grpSpPr>
      <p:grpSp>
        <p:nvGrpSpPr>
          <p:cNvPr id="66" name="Shape 66"/>
          <p:cNvGrpSpPr/>
          <p:nvPr/>
        </p:nvGrpSpPr>
        <p:grpSpPr>
          <a:xfrm>
            <a:off x="-13" y="-9140"/>
            <a:ext cx="8005727" cy="1209421"/>
            <a:chOff x="-13" y="-12187"/>
            <a:chExt cx="8005727" cy="1161900"/>
          </a:xfrm>
        </p:grpSpPr>
        <p:sp>
          <p:nvSpPr>
            <p:cNvPr id="67" name="Shape 67"/>
            <p:cNvSpPr/>
            <p:nvPr/>
          </p:nvSpPr>
          <p:spPr>
            <a:xfrm flipH="1">
              <a:off x="-13" y="-12187"/>
              <a:ext cx="187800" cy="1161900"/>
            </a:xfrm>
            <a:prstGeom prst="rect">
              <a:avLst/>
            </a:prstGeom>
            <a:solidFill>
              <a:srgbClr val="E69138"/>
            </a:solidFill>
            <a:ln>
              <a:noFill/>
            </a:ln>
          </p:spPr>
          <p:txBody>
            <a:bodyPr anchorCtr="0" anchor="ctr" bIns="45700" lIns="91425" rIns="91425" tIns="45700">
              <a:noAutofit/>
            </a:bodyPr>
            <a:lstStyle/>
            <a:p>
              <a:pPr>
                <a:spcBef>
                  <a:spcPts val="0"/>
                </a:spcBef>
                <a:buNone/>
              </a:pPr>
              <a:r>
                <a:t/>
              </a:r>
              <a:endParaRPr/>
            </a:p>
          </p:txBody>
        </p:sp>
        <p:sp>
          <p:nvSpPr>
            <p:cNvPr id="68" name="Shape 68"/>
            <p:cNvSpPr/>
            <p:nvPr/>
          </p:nvSpPr>
          <p:spPr>
            <a:xfrm flipH="1">
              <a:off x="187715" y="-12187"/>
              <a:ext cx="7817999" cy="1161900"/>
            </a:xfrm>
            <a:prstGeom prst="rect">
              <a:avLst/>
            </a:prstGeom>
            <a:solidFill>
              <a:srgbClr val="073763"/>
            </a:solidFill>
            <a:ln>
              <a:noFill/>
            </a:ln>
          </p:spPr>
          <p:txBody>
            <a:bodyPr anchorCtr="0" anchor="ctr" bIns="45700" lIns="91425" rIns="91425" tIns="45700">
              <a:noAutofit/>
            </a:bodyPr>
            <a:lstStyle/>
            <a:p>
              <a:pPr>
                <a:spcBef>
                  <a:spcPts val="0"/>
                </a:spcBef>
                <a:buNone/>
              </a:pPr>
              <a:r>
                <a:t/>
              </a:r>
              <a:endParaRPr/>
            </a:p>
          </p:txBody>
        </p:sp>
      </p:grpSp>
      <p:sp>
        <p:nvSpPr>
          <p:cNvPr id="69" name="Shape 69"/>
          <p:cNvSpPr txBox="1"/>
          <p:nvPr>
            <p:ph type="title"/>
          </p:nvPr>
        </p:nvSpPr>
        <p:spPr>
          <a:xfrm>
            <a:off x="457200" y="101100"/>
            <a:ext cx="7315499" cy="10139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0" name="Shape 70"/>
          <p:cNvSpPr txBox="1"/>
          <p:nvPr>
            <p:ph idx="1" type="body"/>
          </p:nvPr>
        </p:nvSpPr>
        <p:spPr>
          <a:xfrm>
            <a:off x="457200" y="1278516"/>
            <a:ext cx="8229600" cy="36303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1" name="Shape 71"/>
        <p:cNvGrpSpPr/>
        <p:nvPr/>
      </p:nvGrpSpPr>
      <p:grpSpPr>
        <a:xfrm>
          <a:off x="0" y="0"/>
          <a:ext cx="0" cy="0"/>
          <a:chOff x="0" y="0"/>
          <a:chExt cx="0" cy="0"/>
        </a:xfrm>
      </p:grpSpPr>
      <p:sp>
        <p:nvSpPr>
          <p:cNvPr id="72" name="Shape 72"/>
          <p:cNvSpPr txBox="1"/>
          <p:nvPr>
            <p:ph idx="1" type="body"/>
          </p:nvPr>
        </p:nvSpPr>
        <p:spPr>
          <a:xfrm>
            <a:off x="456245" y="1278513"/>
            <a:ext cx="4038599" cy="36303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3" name="Shape 73"/>
          <p:cNvSpPr txBox="1"/>
          <p:nvPr>
            <p:ph idx="2" type="body"/>
          </p:nvPr>
        </p:nvSpPr>
        <p:spPr>
          <a:xfrm>
            <a:off x="4648200" y="1278513"/>
            <a:ext cx="4038599" cy="36303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74" name="Shape 74"/>
          <p:cNvGrpSpPr/>
          <p:nvPr/>
        </p:nvGrpSpPr>
        <p:grpSpPr>
          <a:xfrm>
            <a:off x="-13" y="-9140"/>
            <a:ext cx="8005727" cy="1209421"/>
            <a:chOff x="-13" y="-12187"/>
            <a:chExt cx="8005727" cy="1161900"/>
          </a:xfrm>
        </p:grpSpPr>
        <p:sp>
          <p:nvSpPr>
            <p:cNvPr id="75" name="Shape 75"/>
            <p:cNvSpPr/>
            <p:nvPr/>
          </p:nvSpPr>
          <p:spPr>
            <a:xfrm flipH="1">
              <a:off x="-13" y="-12187"/>
              <a:ext cx="187800" cy="1161900"/>
            </a:xfrm>
            <a:prstGeom prst="rect">
              <a:avLst/>
            </a:prstGeom>
            <a:solidFill>
              <a:srgbClr val="E69138"/>
            </a:solidFill>
            <a:ln>
              <a:noFill/>
            </a:ln>
          </p:spPr>
          <p:txBody>
            <a:bodyPr anchorCtr="0" anchor="ctr" bIns="45700" lIns="91425" rIns="91425" tIns="45700">
              <a:noAutofit/>
            </a:bodyPr>
            <a:lstStyle/>
            <a:p>
              <a:pPr>
                <a:spcBef>
                  <a:spcPts val="0"/>
                </a:spcBef>
                <a:buNone/>
              </a:pPr>
              <a:r>
                <a:t/>
              </a:r>
              <a:endParaRPr/>
            </a:p>
          </p:txBody>
        </p:sp>
        <p:sp>
          <p:nvSpPr>
            <p:cNvPr id="76" name="Shape 76"/>
            <p:cNvSpPr/>
            <p:nvPr/>
          </p:nvSpPr>
          <p:spPr>
            <a:xfrm flipH="1">
              <a:off x="187715" y="-12187"/>
              <a:ext cx="7817999" cy="1161900"/>
            </a:xfrm>
            <a:prstGeom prst="rect">
              <a:avLst/>
            </a:prstGeom>
            <a:solidFill>
              <a:srgbClr val="073763"/>
            </a:solidFill>
            <a:ln>
              <a:noFill/>
            </a:ln>
          </p:spPr>
          <p:txBody>
            <a:bodyPr anchorCtr="0" anchor="ctr" bIns="45700" lIns="91425" rIns="91425" tIns="45700">
              <a:noAutofit/>
            </a:bodyPr>
            <a:lstStyle/>
            <a:p>
              <a:pPr>
                <a:spcBef>
                  <a:spcPts val="0"/>
                </a:spcBef>
                <a:buNone/>
              </a:pPr>
              <a:r>
                <a:t/>
              </a:r>
              <a:endParaRPr/>
            </a:p>
          </p:txBody>
        </p:sp>
      </p:grpSp>
      <p:sp>
        <p:nvSpPr>
          <p:cNvPr id="77" name="Shape 77"/>
          <p:cNvSpPr txBox="1"/>
          <p:nvPr>
            <p:ph type="title"/>
          </p:nvPr>
        </p:nvSpPr>
        <p:spPr>
          <a:xfrm>
            <a:off x="457200" y="101100"/>
            <a:ext cx="7315499" cy="10139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8" name="Shape 78"/>
        <p:cNvGrpSpPr/>
        <p:nvPr/>
      </p:nvGrpSpPr>
      <p:grpSpPr>
        <a:xfrm>
          <a:off x="0" y="0"/>
          <a:ext cx="0" cy="0"/>
          <a:chOff x="0" y="0"/>
          <a:chExt cx="0" cy="0"/>
        </a:xfrm>
      </p:grpSpPr>
      <p:grpSp>
        <p:nvGrpSpPr>
          <p:cNvPr id="79" name="Shape 79"/>
          <p:cNvGrpSpPr/>
          <p:nvPr/>
        </p:nvGrpSpPr>
        <p:grpSpPr>
          <a:xfrm>
            <a:off x="-13" y="-9140"/>
            <a:ext cx="8005727" cy="1209421"/>
            <a:chOff x="-13" y="-12187"/>
            <a:chExt cx="8005727" cy="1161900"/>
          </a:xfrm>
        </p:grpSpPr>
        <p:sp>
          <p:nvSpPr>
            <p:cNvPr id="80" name="Shape 80"/>
            <p:cNvSpPr/>
            <p:nvPr/>
          </p:nvSpPr>
          <p:spPr>
            <a:xfrm flipH="1">
              <a:off x="-13" y="-12187"/>
              <a:ext cx="187800" cy="1161900"/>
            </a:xfrm>
            <a:prstGeom prst="rect">
              <a:avLst/>
            </a:prstGeom>
            <a:solidFill>
              <a:srgbClr val="E69138"/>
            </a:solidFill>
            <a:ln>
              <a:noFill/>
            </a:ln>
          </p:spPr>
          <p:txBody>
            <a:bodyPr anchorCtr="0" anchor="ctr" bIns="45700" lIns="91425" rIns="91425" tIns="45700">
              <a:noAutofit/>
            </a:bodyPr>
            <a:lstStyle/>
            <a:p>
              <a:pPr>
                <a:spcBef>
                  <a:spcPts val="0"/>
                </a:spcBef>
                <a:buNone/>
              </a:pPr>
              <a:r>
                <a:t/>
              </a:r>
              <a:endParaRPr/>
            </a:p>
          </p:txBody>
        </p:sp>
        <p:sp>
          <p:nvSpPr>
            <p:cNvPr id="81" name="Shape 81"/>
            <p:cNvSpPr/>
            <p:nvPr/>
          </p:nvSpPr>
          <p:spPr>
            <a:xfrm flipH="1">
              <a:off x="187715" y="-12187"/>
              <a:ext cx="7817999" cy="1161900"/>
            </a:xfrm>
            <a:prstGeom prst="rect">
              <a:avLst/>
            </a:prstGeom>
            <a:solidFill>
              <a:srgbClr val="073763"/>
            </a:solidFill>
            <a:ln>
              <a:noFill/>
            </a:ln>
          </p:spPr>
          <p:txBody>
            <a:bodyPr anchorCtr="0" anchor="ctr" bIns="45700" lIns="91425" rIns="91425" tIns="45700">
              <a:noAutofit/>
            </a:bodyPr>
            <a:lstStyle/>
            <a:p>
              <a:pPr>
                <a:spcBef>
                  <a:spcPts val="0"/>
                </a:spcBef>
                <a:buNone/>
              </a:pPr>
              <a:r>
                <a:t/>
              </a:r>
              <a:endParaRPr/>
            </a:p>
          </p:txBody>
        </p:sp>
      </p:grpSp>
      <p:sp>
        <p:nvSpPr>
          <p:cNvPr id="82" name="Shape 82"/>
          <p:cNvSpPr txBox="1"/>
          <p:nvPr>
            <p:ph type="title"/>
          </p:nvPr>
        </p:nvSpPr>
        <p:spPr>
          <a:xfrm>
            <a:off x="457200" y="101100"/>
            <a:ext cx="7315499" cy="1013999"/>
          </a:xfrm>
          <a:prstGeom prst="rect">
            <a:avLst/>
          </a:prstGeom>
          <a:solidFill>
            <a:srgbClr val="073763"/>
          </a:solidFill>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3" name="Shape 83"/>
        <p:cNvGrpSpPr/>
        <p:nvPr/>
      </p:nvGrpSpPr>
      <p:grpSpPr>
        <a:xfrm>
          <a:off x="0" y="0"/>
          <a:ext cx="0" cy="0"/>
          <a:chOff x="0" y="0"/>
          <a:chExt cx="0" cy="0"/>
        </a:xfrm>
      </p:grpSpPr>
      <p:sp>
        <p:nvSpPr>
          <p:cNvPr id="84" name="Shape 84"/>
          <p:cNvSpPr/>
          <p:nvPr/>
        </p:nvSpPr>
        <p:spPr>
          <a:xfrm flipH="1">
            <a:off x="8964665" y="4623760"/>
            <a:ext cx="187800" cy="521400"/>
          </a:xfrm>
          <a:prstGeom prst="rect">
            <a:avLst/>
          </a:prstGeom>
          <a:solidFill>
            <a:srgbClr val="AB0101"/>
          </a:solidFill>
          <a:ln>
            <a:noFill/>
          </a:ln>
        </p:spPr>
        <p:txBody>
          <a:bodyPr anchorCtr="0" anchor="ctr" bIns="45700" lIns="91425" rIns="91425" tIns="45700">
            <a:noAutofit/>
          </a:bodyPr>
          <a:lstStyle/>
          <a:p>
            <a:pPr>
              <a:spcBef>
                <a:spcPts val="0"/>
              </a:spcBef>
              <a:buNone/>
            </a:pPr>
            <a:r>
              <a:t/>
            </a:r>
            <a:endParaRPr/>
          </a:p>
        </p:txBody>
      </p:sp>
      <p:sp>
        <p:nvSpPr>
          <p:cNvPr id="85" name="Shape 85"/>
          <p:cNvSpPr/>
          <p:nvPr/>
        </p:nvSpPr>
        <p:spPr>
          <a:xfrm flipH="1">
            <a:off x="3866777" y="4623760"/>
            <a:ext cx="5097900" cy="521400"/>
          </a:xfrm>
          <a:prstGeom prst="rect">
            <a:avLst/>
          </a:prstGeom>
          <a:solidFill>
            <a:srgbClr val="0F243E"/>
          </a:solidFill>
          <a:ln>
            <a:noFill/>
          </a:ln>
        </p:spPr>
        <p:txBody>
          <a:bodyPr anchorCtr="0" anchor="ctr" bIns="45700" lIns="91425" rIns="91425" tIns="45700">
            <a:noAutofit/>
          </a:bodyPr>
          <a:lstStyle/>
          <a:p>
            <a:pPr>
              <a:spcBef>
                <a:spcPts val="0"/>
              </a:spcBef>
              <a:buNone/>
            </a:pPr>
            <a:r>
              <a:t/>
            </a:r>
            <a:endParaRPr/>
          </a:p>
        </p:txBody>
      </p:sp>
      <p:sp>
        <p:nvSpPr>
          <p:cNvPr id="86" name="Shape 86"/>
          <p:cNvSpPr txBox="1"/>
          <p:nvPr>
            <p:ph idx="1" type="body"/>
          </p:nvPr>
        </p:nvSpPr>
        <p:spPr>
          <a:xfrm>
            <a:off x="3866812" y="4623760"/>
            <a:ext cx="5097900" cy="521400"/>
          </a:xfrm>
          <a:prstGeom prst="rect">
            <a:avLst/>
          </a:prstGeom>
          <a:solidFill>
            <a:srgbClr val="073763"/>
          </a:solidFill>
        </p:spPr>
        <p:txBody>
          <a:bodyPr anchorCtr="0" anchor="t" bIns="91425" lIns="91425" rIns="91425" tIns="91425"/>
          <a:lstStyle>
            <a:lvl1pPr>
              <a:spcBef>
                <a:spcPts val="0"/>
              </a:spcBef>
              <a:buClr>
                <a:schemeClr val="lt1"/>
              </a:buClr>
              <a:buSzPct val="100000"/>
              <a:buNone/>
              <a:defRPr sz="14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7" name="Shape 8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x="0" y="0"/>
          <a:ext cx="0" cy="0"/>
          <a:chOff x="0" y="0"/>
          <a:chExt cx="0" cy="0"/>
        </a:xfrm>
      </p:grpSpPr>
      <p:grpSp>
        <p:nvGrpSpPr>
          <p:cNvPr id="5" name="Shape 5"/>
          <p:cNvGrpSpPr/>
          <p:nvPr/>
        </p:nvGrpSpPr>
        <p:grpSpPr>
          <a:xfrm>
            <a:off x="33867" y="-70"/>
            <a:ext cx="3409812" cy="2107677"/>
            <a:chOff x="0" y="1493"/>
            <a:chExt cx="3409812" cy="2810236"/>
          </a:xfrm>
        </p:grpSpPr>
        <p:cxnSp>
          <p:nvCxnSpPr>
            <p:cNvPr id="6" name="Shape 6"/>
            <p:cNvCxnSpPr/>
            <p:nvPr/>
          </p:nvCxnSpPr>
          <p:spPr>
            <a:xfrm>
              <a:off x="0" y="245542"/>
              <a:ext cx="32510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7" name="Shape 7"/>
            <p:cNvCxnSpPr/>
            <p:nvPr/>
          </p:nvCxnSpPr>
          <p:spPr>
            <a:xfrm rot="-5400000">
              <a:off x="-1212177" y="1407880"/>
              <a:ext cx="28062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8" name="Shape 8"/>
            <p:cNvCxnSpPr/>
            <p:nvPr/>
          </p:nvCxnSpPr>
          <p:spPr>
            <a:xfrm>
              <a:off x="0" y="474143"/>
              <a:ext cx="26669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9" name="Shape 9"/>
            <p:cNvCxnSpPr/>
            <p:nvPr/>
          </p:nvCxnSpPr>
          <p:spPr>
            <a:xfrm>
              <a:off x="0" y="702743"/>
              <a:ext cx="21675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0" name="Shape 10"/>
            <p:cNvCxnSpPr/>
            <p:nvPr/>
          </p:nvCxnSpPr>
          <p:spPr>
            <a:xfrm>
              <a:off x="0" y="931342"/>
              <a:ext cx="18626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1" name="Shape 11"/>
            <p:cNvCxnSpPr/>
            <p:nvPr/>
          </p:nvCxnSpPr>
          <p:spPr>
            <a:xfrm>
              <a:off x="0" y="1159942"/>
              <a:ext cx="14900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2" name="Shape 12"/>
            <p:cNvCxnSpPr/>
            <p:nvPr/>
          </p:nvCxnSpPr>
          <p:spPr>
            <a:xfrm>
              <a:off x="0" y="1388542"/>
              <a:ext cx="12191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3" name="Shape 13"/>
            <p:cNvCxnSpPr/>
            <p:nvPr/>
          </p:nvCxnSpPr>
          <p:spPr>
            <a:xfrm>
              <a:off x="0" y="1617142"/>
              <a:ext cx="9905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4" name="Shape 14"/>
            <p:cNvCxnSpPr/>
            <p:nvPr/>
          </p:nvCxnSpPr>
          <p:spPr>
            <a:xfrm>
              <a:off x="0" y="1845742"/>
              <a:ext cx="7452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5" name="Shape 15"/>
            <p:cNvCxnSpPr/>
            <p:nvPr/>
          </p:nvCxnSpPr>
          <p:spPr>
            <a:xfrm>
              <a:off x="0" y="2074342"/>
              <a:ext cx="5333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6" name="Shape 16"/>
            <p:cNvCxnSpPr/>
            <p:nvPr/>
          </p:nvCxnSpPr>
          <p:spPr>
            <a:xfrm>
              <a:off x="0" y="2302943"/>
              <a:ext cx="2624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7" name="Shape 17"/>
            <p:cNvCxnSpPr/>
            <p:nvPr/>
          </p:nvCxnSpPr>
          <p:spPr>
            <a:xfrm rot="-5400000">
              <a:off x="-814261" y="1238115"/>
              <a:ext cx="24683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8" name="Shape 18"/>
            <p:cNvCxnSpPr/>
            <p:nvPr/>
          </p:nvCxnSpPr>
          <p:spPr>
            <a:xfrm rot="-5400000">
              <a:off x="-357712" y="1014527"/>
              <a:ext cx="20180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19" name="Shape 19"/>
            <p:cNvCxnSpPr/>
            <p:nvPr/>
          </p:nvCxnSpPr>
          <p:spPr>
            <a:xfrm rot="-5400000">
              <a:off x="-853" y="887576"/>
              <a:ext cx="17639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0" name="Shape 20"/>
            <p:cNvCxnSpPr/>
            <p:nvPr/>
          </p:nvCxnSpPr>
          <p:spPr>
            <a:xfrm rot="-5400000">
              <a:off x="326307" y="790194"/>
              <a:ext cx="15693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1" name="Shape 21"/>
            <p:cNvCxnSpPr/>
            <p:nvPr/>
          </p:nvCxnSpPr>
          <p:spPr>
            <a:xfrm rot="-5400000">
              <a:off x="636516" y="709726"/>
              <a:ext cx="14085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2" name="Shape 22"/>
            <p:cNvCxnSpPr/>
            <p:nvPr/>
          </p:nvCxnSpPr>
          <p:spPr>
            <a:xfrm rot="-5400000">
              <a:off x="972228" y="603961"/>
              <a:ext cx="11967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3" name="Shape 23"/>
            <p:cNvCxnSpPr/>
            <p:nvPr/>
          </p:nvCxnSpPr>
          <p:spPr>
            <a:xfrm rot="-5400000">
              <a:off x="1278236" y="527761"/>
              <a:ext cx="10443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4" name="Shape 24"/>
            <p:cNvCxnSpPr/>
            <p:nvPr/>
          </p:nvCxnSpPr>
          <p:spPr>
            <a:xfrm rot="-5400000">
              <a:off x="1590398" y="440776"/>
              <a:ext cx="8795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5" name="Shape 25"/>
            <p:cNvCxnSpPr/>
            <p:nvPr/>
          </p:nvCxnSpPr>
          <p:spPr>
            <a:xfrm rot="-5400000">
              <a:off x="1883657" y="377227"/>
              <a:ext cx="7527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6" name="Shape 26"/>
            <p:cNvCxnSpPr/>
            <p:nvPr/>
          </p:nvCxnSpPr>
          <p:spPr>
            <a:xfrm rot="-5400000">
              <a:off x="2198066" y="292493"/>
              <a:ext cx="5834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7" name="Shape 27"/>
            <p:cNvCxnSpPr/>
            <p:nvPr/>
          </p:nvCxnSpPr>
          <p:spPr>
            <a:xfrm rot="-5400000">
              <a:off x="2521027" y="199376"/>
              <a:ext cx="3972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8" name="Shape 28"/>
            <p:cNvCxnSpPr/>
            <p:nvPr/>
          </p:nvCxnSpPr>
          <p:spPr>
            <a:xfrm rot="-5400000">
              <a:off x="2801688" y="148627"/>
              <a:ext cx="2954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29" name="Shape 29"/>
            <p:cNvCxnSpPr/>
            <p:nvPr/>
          </p:nvCxnSpPr>
          <p:spPr>
            <a:xfrm rot="-5400000">
              <a:off x="3079242" y="102444"/>
              <a:ext cx="2015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30" name="Shape 30"/>
            <p:cNvCxnSpPr/>
            <p:nvPr/>
          </p:nvCxnSpPr>
          <p:spPr>
            <a:xfrm rot="-5400000">
              <a:off x="3324762" y="85076"/>
              <a:ext cx="168600" cy="1500"/>
            </a:xfrm>
            <a:prstGeom prst="straightConnector1">
              <a:avLst/>
            </a:prstGeom>
            <a:noFill/>
            <a:ln cap="flat" w="12700">
              <a:solidFill>
                <a:srgbClr val="B7CCE4">
                  <a:alpha val="53725"/>
                </a:srgbClr>
              </a:solidFill>
              <a:prstDash val="solid"/>
              <a:round/>
              <a:headEnd len="med" w="med" type="none"/>
              <a:tailEnd len="med" w="med" type="none"/>
            </a:ln>
          </p:spPr>
        </p:cxnSp>
      </p:grpSp>
      <p:sp>
        <p:nvSpPr>
          <p:cNvPr id="31" name="Shape 31"/>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p:txBody>
      </p:sp>
      <p:sp>
        <p:nvSpPr>
          <p:cNvPr id="32" name="Shape 32"/>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grpSp>
        <p:nvGrpSpPr>
          <p:cNvPr id="33" name="Shape 33"/>
          <p:cNvGrpSpPr/>
          <p:nvPr/>
        </p:nvGrpSpPr>
        <p:grpSpPr>
          <a:xfrm rot="10800000">
            <a:off x="5734187" y="3035893"/>
            <a:ext cx="3409812" cy="2107677"/>
            <a:chOff x="0" y="1493"/>
            <a:chExt cx="3409812" cy="2810236"/>
          </a:xfrm>
        </p:grpSpPr>
        <p:cxnSp>
          <p:nvCxnSpPr>
            <p:cNvPr id="34" name="Shape 34"/>
            <p:cNvCxnSpPr/>
            <p:nvPr/>
          </p:nvCxnSpPr>
          <p:spPr>
            <a:xfrm>
              <a:off x="0" y="245542"/>
              <a:ext cx="32510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35" name="Shape 35"/>
            <p:cNvCxnSpPr/>
            <p:nvPr/>
          </p:nvCxnSpPr>
          <p:spPr>
            <a:xfrm rot="-5400000">
              <a:off x="-1212177" y="1407880"/>
              <a:ext cx="28062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36" name="Shape 36"/>
            <p:cNvCxnSpPr/>
            <p:nvPr/>
          </p:nvCxnSpPr>
          <p:spPr>
            <a:xfrm>
              <a:off x="0" y="474143"/>
              <a:ext cx="26669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37" name="Shape 37"/>
            <p:cNvCxnSpPr/>
            <p:nvPr/>
          </p:nvCxnSpPr>
          <p:spPr>
            <a:xfrm>
              <a:off x="0" y="702743"/>
              <a:ext cx="21675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38" name="Shape 38"/>
            <p:cNvCxnSpPr/>
            <p:nvPr/>
          </p:nvCxnSpPr>
          <p:spPr>
            <a:xfrm>
              <a:off x="0" y="931342"/>
              <a:ext cx="18626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39" name="Shape 39"/>
            <p:cNvCxnSpPr/>
            <p:nvPr/>
          </p:nvCxnSpPr>
          <p:spPr>
            <a:xfrm>
              <a:off x="0" y="1159942"/>
              <a:ext cx="14900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0" name="Shape 40"/>
            <p:cNvCxnSpPr/>
            <p:nvPr/>
          </p:nvCxnSpPr>
          <p:spPr>
            <a:xfrm>
              <a:off x="0" y="1388542"/>
              <a:ext cx="12191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1" name="Shape 41"/>
            <p:cNvCxnSpPr/>
            <p:nvPr/>
          </p:nvCxnSpPr>
          <p:spPr>
            <a:xfrm>
              <a:off x="0" y="1617142"/>
              <a:ext cx="9905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2" name="Shape 42"/>
            <p:cNvCxnSpPr/>
            <p:nvPr/>
          </p:nvCxnSpPr>
          <p:spPr>
            <a:xfrm>
              <a:off x="0" y="1845742"/>
              <a:ext cx="7452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3" name="Shape 43"/>
            <p:cNvCxnSpPr/>
            <p:nvPr/>
          </p:nvCxnSpPr>
          <p:spPr>
            <a:xfrm>
              <a:off x="0" y="2074342"/>
              <a:ext cx="5333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4" name="Shape 44"/>
            <p:cNvCxnSpPr/>
            <p:nvPr/>
          </p:nvCxnSpPr>
          <p:spPr>
            <a:xfrm>
              <a:off x="0" y="2302943"/>
              <a:ext cx="2624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5" name="Shape 45"/>
            <p:cNvCxnSpPr/>
            <p:nvPr/>
          </p:nvCxnSpPr>
          <p:spPr>
            <a:xfrm rot="-5400000">
              <a:off x="-814261" y="1238115"/>
              <a:ext cx="24683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6" name="Shape 46"/>
            <p:cNvCxnSpPr/>
            <p:nvPr/>
          </p:nvCxnSpPr>
          <p:spPr>
            <a:xfrm rot="-5400000">
              <a:off x="-357712" y="1014527"/>
              <a:ext cx="20180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7" name="Shape 47"/>
            <p:cNvCxnSpPr/>
            <p:nvPr/>
          </p:nvCxnSpPr>
          <p:spPr>
            <a:xfrm rot="-5400000">
              <a:off x="-853" y="887576"/>
              <a:ext cx="17639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8" name="Shape 48"/>
            <p:cNvCxnSpPr/>
            <p:nvPr/>
          </p:nvCxnSpPr>
          <p:spPr>
            <a:xfrm rot="-5400000">
              <a:off x="326307" y="790194"/>
              <a:ext cx="15693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49" name="Shape 49"/>
            <p:cNvCxnSpPr/>
            <p:nvPr/>
          </p:nvCxnSpPr>
          <p:spPr>
            <a:xfrm rot="-5400000">
              <a:off x="636516" y="709726"/>
              <a:ext cx="14085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50" name="Shape 50"/>
            <p:cNvCxnSpPr/>
            <p:nvPr/>
          </p:nvCxnSpPr>
          <p:spPr>
            <a:xfrm rot="-5400000">
              <a:off x="972228" y="603961"/>
              <a:ext cx="11967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51" name="Shape 51"/>
            <p:cNvCxnSpPr/>
            <p:nvPr/>
          </p:nvCxnSpPr>
          <p:spPr>
            <a:xfrm rot="-5400000">
              <a:off x="1278236" y="527761"/>
              <a:ext cx="10443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52" name="Shape 52"/>
            <p:cNvCxnSpPr/>
            <p:nvPr/>
          </p:nvCxnSpPr>
          <p:spPr>
            <a:xfrm rot="-5400000">
              <a:off x="1590398" y="440776"/>
              <a:ext cx="8795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53" name="Shape 53"/>
            <p:cNvCxnSpPr/>
            <p:nvPr/>
          </p:nvCxnSpPr>
          <p:spPr>
            <a:xfrm rot="-5400000">
              <a:off x="1883657" y="377227"/>
              <a:ext cx="7527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54" name="Shape 54"/>
            <p:cNvCxnSpPr/>
            <p:nvPr/>
          </p:nvCxnSpPr>
          <p:spPr>
            <a:xfrm rot="-5400000">
              <a:off x="2198066" y="292493"/>
              <a:ext cx="5834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55" name="Shape 55"/>
            <p:cNvCxnSpPr/>
            <p:nvPr/>
          </p:nvCxnSpPr>
          <p:spPr>
            <a:xfrm rot="-5400000">
              <a:off x="2521027" y="199376"/>
              <a:ext cx="397200"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56" name="Shape 56"/>
            <p:cNvCxnSpPr/>
            <p:nvPr/>
          </p:nvCxnSpPr>
          <p:spPr>
            <a:xfrm rot="-5400000">
              <a:off x="2801688" y="148627"/>
              <a:ext cx="2954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57" name="Shape 57"/>
            <p:cNvCxnSpPr/>
            <p:nvPr/>
          </p:nvCxnSpPr>
          <p:spPr>
            <a:xfrm rot="-5400000">
              <a:off x="3079242" y="102444"/>
              <a:ext cx="201599" cy="1500"/>
            </a:xfrm>
            <a:prstGeom prst="straightConnector1">
              <a:avLst/>
            </a:prstGeom>
            <a:noFill/>
            <a:ln cap="flat" w="12700">
              <a:solidFill>
                <a:srgbClr val="B7CCE4">
                  <a:alpha val="53725"/>
                </a:srgbClr>
              </a:solidFill>
              <a:prstDash val="solid"/>
              <a:round/>
              <a:headEnd len="med" w="med" type="none"/>
              <a:tailEnd len="med" w="med" type="none"/>
            </a:ln>
          </p:spPr>
        </p:cxnSp>
        <p:cxnSp>
          <p:nvCxnSpPr>
            <p:cNvPr id="58" name="Shape 58"/>
            <p:cNvCxnSpPr/>
            <p:nvPr/>
          </p:nvCxnSpPr>
          <p:spPr>
            <a:xfrm rot="-5400000">
              <a:off x="3324762" y="85076"/>
              <a:ext cx="168600" cy="1500"/>
            </a:xfrm>
            <a:prstGeom prst="straightConnector1">
              <a:avLst/>
            </a:prstGeom>
            <a:noFill/>
            <a:ln cap="flat" w="12700">
              <a:solidFill>
                <a:srgbClr val="B7CCE4">
                  <a:alpha val="53725"/>
                </a:srgbClr>
              </a:solidFill>
              <a:prstDash val="solid"/>
              <a:round/>
              <a:headEnd len="med" w="med" type="none"/>
              <a:tailEnd len="med" w="med" type="none"/>
            </a:ln>
          </p:spPr>
        </p:cxn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06.jpg"/><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5" Type="http://schemas.openxmlformats.org/officeDocument/2006/relationships/image" Target="../media/image19.jpg"/><Relationship Id="rId14" Type="http://schemas.openxmlformats.org/officeDocument/2006/relationships/image" Target="../media/image18.jpg"/><Relationship Id="rId2" Type="http://schemas.openxmlformats.org/officeDocument/2006/relationships/notesSlide" Target="../notesSlides/notesSlide10.xml"/><Relationship Id="rId12" Type="http://schemas.openxmlformats.org/officeDocument/2006/relationships/image" Target="../media/image15.jpg"/><Relationship Id="rId13"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www.harpercollins.com/cr-102556/franklyn-m-branley" TargetMode="External"/><Relationship Id="rId10" Type="http://schemas.openxmlformats.org/officeDocument/2006/relationships/hyperlink" Target="http://www.jimmurphybooks.com/" TargetMode="External"/><Relationship Id="rId3" Type="http://schemas.openxmlformats.org/officeDocument/2006/relationships/hyperlink" Target="http://www.draw50.com/" TargetMode="External"/><Relationship Id="rId11" Type="http://schemas.openxmlformats.org/officeDocument/2006/relationships/hyperlink" Target="http://www.teachingbooks.net.ezproxy.lib.utexas.edu/author_collection.cgi?id=42" TargetMode="External"/><Relationship Id="rId9" Type="http://schemas.openxmlformats.org/officeDocument/2006/relationships/hyperlink" Target="http://www.hbook.com/2013/05/talks-with-roger/james-cross-giblin-talks-with-roger/" TargetMode="External"/><Relationship Id="rId6" Type="http://schemas.openxmlformats.org/officeDocument/2006/relationships/hyperlink" Target="http://www.childrenslit.com/childrenslit/mai_freedman_russell.html" TargetMode="External"/><Relationship Id="rId5" Type="http://schemas.openxmlformats.org/officeDocument/2006/relationships/hyperlink" Target="http://www.scholastic.com/teachers/contributor/joanna-cole-0" TargetMode="External"/><Relationship Id="rId8" Type="http://schemas.openxmlformats.org/officeDocument/2006/relationships/hyperlink" Target="http://www.gailgibbons.com/" TargetMode="External"/><Relationship Id="rId7" Type="http://schemas.openxmlformats.org/officeDocument/2006/relationships/hyperlink" Target="http://www.scholastic.com/teachers/contributor/jean-fritz"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10" Type="http://schemas.openxmlformats.org/officeDocument/2006/relationships/image" Target="../media/image23.jpg"/><Relationship Id="rId4" Type="http://schemas.openxmlformats.org/officeDocument/2006/relationships/hyperlink" Target="http://www.worldbookonline.com/ewol/home" TargetMode="External"/><Relationship Id="rId3" Type="http://schemas.openxmlformats.org/officeDocument/2006/relationships/hyperlink" Target="http://www.sparticl.org/" TargetMode="External"/><Relationship Id="rId9" Type="http://schemas.openxmlformats.org/officeDocument/2006/relationships/image" Target="../media/image38.jpg"/><Relationship Id="rId6" Type="http://schemas.openxmlformats.org/officeDocument/2006/relationships/hyperlink" Target="https://www.facebook.com/YoungEntomologistsSociety" TargetMode="External"/><Relationship Id="rId5" Type="http://schemas.openxmlformats.org/officeDocument/2006/relationships/hyperlink" Target="https://student.societyforscience.org/sciencenews-students" TargetMode="External"/><Relationship Id="rId8" Type="http://schemas.openxmlformats.org/officeDocument/2006/relationships/hyperlink" Target="http://www.rainforest-alliance.org/kids" TargetMode="External"/><Relationship Id="rId7" Type="http://schemas.openxmlformats.org/officeDocument/2006/relationships/hyperlink" Target="http://imagine.gsfc.nasa.gov/docs/science/science.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 Id="rId3" Type="http://schemas.openxmlformats.org/officeDocument/2006/relationships/hyperlink" Target="http://storytimekatie.com/" TargetMode="External"/><Relationship Id="rId6" Type="http://schemas.openxmlformats.org/officeDocument/2006/relationships/image" Target="../media/image24.jpg"/><Relationship Id="rId5" Type="http://schemas.openxmlformats.org/officeDocument/2006/relationships/image" Target="../media/image22.jpg"/><Relationship Id="rId8" Type="http://schemas.openxmlformats.org/officeDocument/2006/relationships/image" Target="../media/image27.jpg"/><Relationship Id="rId7"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 Id="rId3" Type="http://schemas.openxmlformats.org/officeDocument/2006/relationships/image" Target="../media/image25.jpg"/><Relationship Id="rId6" Type="http://schemas.openxmlformats.org/officeDocument/2006/relationships/image" Target="../media/image31.jpg"/><Relationship Id="rId5" Type="http://schemas.openxmlformats.org/officeDocument/2006/relationships/image" Target="../media/image33.jpg"/><Relationship Id="rId7" Type="http://schemas.openxmlformats.org/officeDocument/2006/relationships/image" Target="../media/image26.jpg"/></Relationships>
</file>

<file path=ppt/slides/_rels/slide15.xml.rels><?xml version="1.0" encoding="UTF-8" standalone="yes"?><Relationships xmlns="http://schemas.openxmlformats.org/package/2006/relationships"><Relationship Id="rId18" Type="http://schemas.openxmlformats.org/officeDocument/2006/relationships/image" Target="../media/image34.jpg"/><Relationship Id="rId17" Type="http://schemas.openxmlformats.org/officeDocument/2006/relationships/image" Target="../media/image30.jpg"/><Relationship Id="rId16" Type="http://schemas.openxmlformats.org/officeDocument/2006/relationships/image" Target="../media/image29.jpg"/><Relationship Id="rId15" Type="http://schemas.openxmlformats.org/officeDocument/2006/relationships/image" Target="../media/image28.jpg"/><Relationship Id="rId14" Type="http://schemas.openxmlformats.org/officeDocument/2006/relationships/hyperlink" Target="http://www.scholastic.com/teachers/book/immigrant-kids-0#cart/cleanup" TargetMode="External"/><Relationship Id="rId12" Type="http://schemas.openxmlformats.org/officeDocument/2006/relationships/hyperlink" Target="http://www.teachingbooks.net/tb.cgi?tid=7547&amp;a=1" TargetMode="External"/><Relationship Id="rId2" Type="http://schemas.openxmlformats.org/officeDocument/2006/relationships/notesSlide" Target="../notesSlides/notesSlide15.xml"/><Relationship Id="rId13" Type="http://schemas.openxmlformats.org/officeDocument/2006/relationships/hyperlink" Target="http://www.annbausum.com/courage.html" TargetMode="External"/><Relationship Id="rId1" Type="http://schemas.openxmlformats.org/officeDocument/2006/relationships/slideLayout" Target="../slideLayouts/slideLayout2.xml"/><Relationship Id="rId10" Type="http://schemas.openxmlformats.org/officeDocument/2006/relationships/hyperlink" Target="http://www.kadirnelson.com/page.php?page=Books&amp;bookID=32" TargetMode="External"/><Relationship Id="rId4" Type="http://schemas.openxmlformats.org/officeDocument/2006/relationships/hyperlink" Target="http://www.childrenslit.com/childrenslit/mai_freedman_russell.html" TargetMode="External"/><Relationship Id="rId11" Type="http://schemas.openxmlformats.org/officeDocument/2006/relationships/hyperlink" Target="https://www.kirkusreviews.com/book-reviews/barbara-rogasky/smoke-and-ashes/" TargetMode="External"/><Relationship Id="rId3" Type="http://schemas.openxmlformats.org/officeDocument/2006/relationships/hyperlink" Target="http://www.margaritaengle.com/books.html" TargetMode="External"/><Relationship Id="rId9" Type="http://schemas.openxmlformats.org/officeDocument/2006/relationships/hyperlink" Target="http://www.shaneevans.com/underground/" TargetMode="External"/><Relationship Id="rId6" Type="http://schemas.openxmlformats.org/officeDocument/2006/relationships/hyperlink" Target="http://www.kadirnelson.com/Books.html" TargetMode="External"/><Relationship Id="rId5" Type="http://schemas.openxmlformats.org/officeDocument/2006/relationships/hyperlink" Target="http://www.labanhill.com/index.htm" TargetMode="External"/><Relationship Id="rId8" Type="http://schemas.openxmlformats.org/officeDocument/2006/relationships/hyperlink" Target="https://www.kirkusreviews.com/book-reviews/russell-freedman/who-was-first/" TargetMode="External"/><Relationship Id="rId7" Type="http://schemas.openxmlformats.org/officeDocument/2006/relationships/hyperlink" Target="http://www.laurencepringle.com/_font_color__red___b_billions_of_years__amazing_changes__the_story_of_evolution__112734.ht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3" Type="http://schemas.openxmlformats.org/officeDocument/2006/relationships/hyperlink" Target="http://childrensgenrestudy.pbworks.com/w/page/89842778/Info%20Books%20-%20Exploring%20Environmental%20Scienc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7.jpg"/><Relationship Id="rId3" Type="http://schemas.openxmlformats.org/officeDocument/2006/relationships/image" Target="../media/image3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youtube.com/v/smrrZpbvI20" TargetMode="External"/><Relationship Id="rId5" Type="http://schemas.openxmlformats.org/officeDocument/2006/relationships/image" Target="../media/image3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02.jpg"/><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3.jpg"/><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05.jpg"/><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4.jpg"/><Relationship Id="rId3" Type="http://schemas.openxmlformats.org/officeDocument/2006/relationships/image" Target="../media/image07.jpg"/><Relationship Id="rId5" Type="http://schemas.openxmlformats.org/officeDocument/2006/relationships/image" Target="../media/image0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 Id="rId3" Type="http://schemas.openxmlformats.org/officeDocument/2006/relationships/image" Target="../media/image0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10" Type="http://schemas.openxmlformats.org/officeDocument/2006/relationships/image" Target="../media/image13.jpg"/><Relationship Id="rId4" Type="http://schemas.openxmlformats.org/officeDocument/2006/relationships/hyperlink" Target="http://imaginarymuseum.org/OPR/OPRWAAGE.HTM" TargetMode="External"/><Relationship Id="rId3" Type="http://schemas.openxmlformats.org/officeDocument/2006/relationships/image" Target="../media/image12.jpg"/><Relationship Id="rId9" Type="http://schemas.openxmlformats.org/officeDocument/2006/relationships/hyperlink" Target="https://www.bookiejar.com/Content/Books/7ccbe2a1-12a9-41fa-a3ff-0f8ebaf40ef6/9430_r1/28299/www.gutenberg.org@files@28299@28299-h@28299-h-1.htm" TargetMode="External"/><Relationship Id="rId6" Type="http://schemas.openxmlformats.org/officeDocument/2006/relationships/hyperlink" Target="http://imaginarymuseum.org/OPR/OPRWAAGE.HTM" TargetMode="External"/><Relationship Id="rId5" Type="http://schemas.openxmlformats.org/officeDocument/2006/relationships/hyperlink" Target="http://imaginarymuseum.org/OPR/OPRWAAGE.HTM" TargetMode="External"/><Relationship Id="rId8" Type="http://schemas.openxmlformats.org/officeDocument/2006/relationships/hyperlink" Target="http://imaginarymuseum.org/OPR/OPRWAAGE.HTM" TargetMode="External"/><Relationship Id="rId7" Type="http://schemas.openxmlformats.org/officeDocument/2006/relationships/hyperlink" Target="http://imaginarymuseum.org/OPR/OPRWAAGE.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pic>
        <p:nvPicPr>
          <p:cNvPr id="89" name="Shape 89"/>
          <p:cNvPicPr preferRelativeResize="0"/>
          <p:nvPr/>
        </p:nvPicPr>
        <p:blipFill>
          <a:blip r:embed="rId4">
            <a:alphaModFix/>
          </a:blip>
          <a:stretch>
            <a:fillRect/>
          </a:stretch>
        </p:blipFill>
        <p:spPr>
          <a:xfrm rot="-5400000">
            <a:off x="5649512" y="1673237"/>
            <a:ext cx="3776974" cy="2802600"/>
          </a:xfrm>
          <a:prstGeom prst="rect">
            <a:avLst/>
          </a:prstGeom>
          <a:noFill/>
          <a:ln>
            <a:noFill/>
          </a:ln>
        </p:spPr>
      </p:pic>
      <p:sp>
        <p:nvSpPr>
          <p:cNvPr id="90" name="Shape 90"/>
          <p:cNvSpPr txBox="1"/>
          <p:nvPr>
            <p:ph type="ctrTitle"/>
          </p:nvPr>
        </p:nvSpPr>
        <p:spPr>
          <a:xfrm>
            <a:off x="305125" y="1699857"/>
            <a:ext cx="6400799" cy="1000499"/>
          </a:xfrm>
          <a:prstGeom prst="rect">
            <a:avLst/>
          </a:prstGeom>
        </p:spPr>
        <p:txBody>
          <a:bodyPr anchorCtr="0" anchor="b" bIns="91425" lIns="91425" rIns="91425" tIns="91425">
            <a:noAutofit/>
          </a:bodyPr>
          <a:lstStyle/>
          <a:p>
            <a:pPr>
              <a:spcBef>
                <a:spcPts val="0"/>
              </a:spcBef>
              <a:buNone/>
            </a:pPr>
            <a:r>
              <a:rPr lang="en" sz="3600"/>
              <a:t>Sensational Informational!</a:t>
            </a:r>
          </a:p>
        </p:txBody>
      </p:sp>
      <p:sp>
        <p:nvSpPr>
          <p:cNvPr id="91" name="Shape 91"/>
          <p:cNvSpPr txBox="1"/>
          <p:nvPr>
            <p:ph idx="1" type="subTitle"/>
          </p:nvPr>
        </p:nvSpPr>
        <p:spPr>
          <a:xfrm>
            <a:off x="685800" y="2700338"/>
            <a:ext cx="6400799" cy="675299"/>
          </a:xfrm>
          <a:prstGeom prst="rect">
            <a:avLst/>
          </a:prstGeom>
        </p:spPr>
        <p:txBody>
          <a:bodyPr anchorCtr="0" anchor="t" bIns="91425" lIns="91425" rIns="91425" tIns="91425">
            <a:noAutofit/>
          </a:bodyPr>
          <a:lstStyle/>
          <a:p>
            <a:pPr>
              <a:spcBef>
                <a:spcPts val="0"/>
              </a:spcBef>
              <a:buNone/>
            </a:pPr>
            <a:r>
              <a:rPr lang="en"/>
              <a:t> By Kate Abel and Katie Thomas</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Noteworthy Authors</a:t>
            </a:r>
          </a:p>
        </p:txBody>
      </p:sp>
      <p:sp>
        <p:nvSpPr>
          <p:cNvPr id="162" name="Shape 162"/>
          <p:cNvSpPr txBox="1"/>
          <p:nvPr>
            <p:ph idx="1" type="body"/>
          </p:nvPr>
        </p:nvSpPr>
        <p:spPr>
          <a:xfrm>
            <a:off x="351150" y="1421475"/>
            <a:ext cx="8229600" cy="3657299"/>
          </a:xfrm>
          <a:prstGeom prst="rect">
            <a:avLst/>
          </a:prstGeom>
        </p:spPr>
        <p:txBody>
          <a:bodyPr anchorCtr="0" anchor="t" bIns="91425" lIns="91425" rIns="91425" tIns="91425">
            <a:noAutofit/>
          </a:bodyPr>
          <a:lstStyle/>
          <a:p>
            <a:pPr lvl="0" rtl="0">
              <a:lnSpc>
                <a:spcPct val="146250"/>
              </a:lnSpc>
              <a:spcBef>
                <a:spcPts val="0"/>
              </a:spcBef>
              <a:buNone/>
            </a:pPr>
            <a:r>
              <a:rPr lang="en" u="sng">
                <a:solidFill>
                  <a:srgbClr val="1155CC"/>
                </a:solidFill>
                <a:latin typeface="Trebuchet MS"/>
                <a:ea typeface="Trebuchet MS"/>
                <a:cs typeface="Trebuchet MS"/>
                <a:sym typeface="Trebuchet MS"/>
                <a:hlinkClick r:id="rId3"/>
              </a:rPr>
              <a:t>Lee Ames</a:t>
            </a:r>
            <a:r>
              <a:rPr lang="en">
                <a:solidFill>
                  <a:schemeClr val="dk1"/>
                </a:solidFill>
                <a:latin typeface="Trebuchet MS"/>
                <a:ea typeface="Trebuchet MS"/>
                <a:cs typeface="Trebuchet MS"/>
                <a:sym typeface="Trebuchet MS"/>
              </a:rPr>
              <a:t> - </a:t>
            </a:r>
            <a:r>
              <a:rPr i="1" lang="en">
                <a:solidFill>
                  <a:schemeClr val="dk1"/>
                </a:solidFill>
                <a:latin typeface="Trebuchet MS"/>
                <a:ea typeface="Trebuchet MS"/>
                <a:cs typeface="Trebuchet MS"/>
                <a:sym typeface="Trebuchet MS"/>
              </a:rPr>
              <a:t>Draw 50</a:t>
            </a:r>
          </a:p>
          <a:p>
            <a:pPr lvl="0" rtl="0">
              <a:lnSpc>
                <a:spcPct val="146250"/>
              </a:lnSpc>
              <a:spcBef>
                <a:spcPts val="0"/>
              </a:spcBef>
              <a:buClr>
                <a:schemeClr val="dk1"/>
              </a:buClr>
              <a:buSzPct val="61111"/>
              <a:buFont typeface="Arial"/>
              <a:buNone/>
            </a:pPr>
            <a:r>
              <a:rPr lang="en" u="sng">
                <a:solidFill>
                  <a:srgbClr val="1155CC"/>
                </a:solidFill>
                <a:latin typeface="Trebuchet MS"/>
                <a:ea typeface="Trebuchet MS"/>
                <a:cs typeface="Trebuchet MS"/>
                <a:sym typeface="Trebuchet MS"/>
                <a:hlinkClick r:id="rId4"/>
              </a:rPr>
              <a:t>Franklyn Branley</a:t>
            </a:r>
            <a:r>
              <a:rPr lang="en">
                <a:solidFill>
                  <a:schemeClr val="dk1"/>
                </a:solidFill>
                <a:latin typeface="Trebuchet MS"/>
                <a:ea typeface="Trebuchet MS"/>
                <a:cs typeface="Trebuchet MS"/>
                <a:sym typeface="Trebuchet MS"/>
              </a:rPr>
              <a:t> - </a:t>
            </a:r>
            <a:r>
              <a:rPr i="1" lang="en">
                <a:solidFill>
                  <a:schemeClr val="dk1"/>
                </a:solidFill>
                <a:latin typeface="Trebuchet MS"/>
                <a:ea typeface="Trebuchet MS"/>
                <a:cs typeface="Trebuchet MS"/>
                <a:sym typeface="Trebuchet MS"/>
              </a:rPr>
              <a:t>Gravity is a Mystery</a:t>
            </a:r>
          </a:p>
          <a:p>
            <a:pPr lvl="0" rtl="0">
              <a:lnSpc>
                <a:spcPct val="146250"/>
              </a:lnSpc>
              <a:spcBef>
                <a:spcPts val="0"/>
              </a:spcBef>
              <a:buClr>
                <a:schemeClr val="dk1"/>
              </a:buClr>
              <a:buSzPct val="61111"/>
              <a:buFont typeface="Arial"/>
              <a:buNone/>
            </a:pPr>
            <a:r>
              <a:rPr lang="en" u="sng">
                <a:solidFill>
                  <a:srgbClr val="1155CC"/>
                </a:solidFill>
                <a:latin typeface="Trebuchet MS"/>
                <a:ea typeface="Trebuchet MS"/>
                <a:cs typeface="Trebuchet MS"/>
                <a:sym typeface="Trebuchet MS"/>
                <a:hlinkClick r:id="rId5"/>
              </a:rPr>
              <a:t>Joanna Cole</a:t>
            </a:r>
            <a:r>
              <a:rPr lang="en">
                <a:solidFill>
                  <a:schemeClr val="dk1"/>
                </a:solidFill>
                <a:latin typeface="Trebuchet MS"/>
                <a:ea typeface="Trebuchet MS"/>
                <a:cs typeface="Trebuchet MS"/>
                <a:sym typeface="Trebuchet MS"/>
              </a:rPr>
              <a:t> - </a:t>
            </a:r>
            <a:r>
              <a:rPr i="1" lang="en">
                <a:solidFill>
                  <a:schemeClr val="dk1"/>
                </a:solidFill>
                <a:latin typeface="Trebuchet MS"/>
                <a:ea typeface="Trebuchet MS"/>
                <a:cs typeface="Trebuchet MS"/>
                <a:sym typeface="Trebuchet MS"/>
              </a:rPr>
              <a:t>Magic School Bus</a:t>
            </a:r>
            <a:r>
              <a:rPr lang="en">
                <a:solidFill>
                  <a:schemeClr val="dk1"/>
                </a:solidFill>
                <a:latin typeface="Trebuchet MS"/>
                <a:ea typeface="Trebuchet MS"/>
                <a:cs typeface="Trebuchet MS"/>
                <a:sym typeface="Trebuchet MS"/>
              </a:rPr>
              <a:t> series</a:t>
            </a:r>
          </a:p>
          <a:p>
            <a:pPr lvl="0" rtl="0">
              <a:lnSpc>
                <a:spcPct val="146250"/>
              </a:lnSpc>
              <a:spcBef>
                <a:spcPts val="0"/>
              </a:spcBef>
              <a:buClr>
                <a:schemeClr val="dk1"/>
              </a:buClr>
              <a:buSzPct val="61111"/>
              <a:buFont typeface="Arial"/>
              <a:buNone/>
            </a:pPr>
            <a:r>
              <a:rPr lang="en" u="sng">
                <a:solidFill>
                  <a:srgbClr val="1155CC"/>
                </a:solidFill>
                <a:latin typeface="Trebuchet MS"/>
                <a:ea typeface="Trebuchet MS"/>
                <a:cs typeface="Trebuchet MS"/>
                <a:sym typeface="Trebuchet MS"/>
                <a:hlinkClick r:id="rId6"/>
              </a:rPr>
              <a:t>Russell Freedman</a:t>
            </a:r>
            <a:r>
              <a:rPr lang="en">
                <a:solidFill>
                  <a:schemeClr val="dk1"/>
                </a:solidFill>
                <a:latin typeface="Trebuchet MS"/>
                <a:ea typeface="Trebuchet MS"/>
                <a:cs typeface="Trebuchet MS"/>
                <a:sym typeface="Trebuchet MS"/>
              </a:rPr>
              <a:t> - </a:t>
            </a:r>
            <a:r>
              <a:rPr i="1" lang="en">
                <a:solidFill>
                  <a:schemeClr val="dk1"/>
                </a:solidFill>
                <a:latin typeface="Trebuchet MS"/>
                <a:ea typeface="Trebuchet MS"/>
                <a:cs typeface="Trebuchet MS"/>
                <a:sym typeface="Trebuchet MS"/>
              </a:rPr>
              <a:t>The Life and Death of Crazy Horse</a:t>
            </a:r>
          </a:p>
          <a:p>
            <a:pPr lvl="0" rtl="0">
              <a:lnSpc>
                <a:spcPct val="146250"/>
              </a:lnSpc>
              <a:spcBef>
                <a:spcPts val="0"/>
              </a:spcBef>
              <a:buClr>
                <a:schemeClr val="dk1"/>
              </a:buClr>
              <a:buSzPct val="61111"/>
              <a:buFont typeface="Arial"/>
              <a:buNone/>
            </a:pPr>
            <a:r>
              <a:rPr lang="en" u="sng">
                <a:solidFill>
                  <a:srgbClr val="1155CC"/>
                </a:solidFill>
                <a:latin typeface="Trebuchet MS"/>
                <a:ea typeface="Trebuchet MS"/>
                <a:cs typeface="Trebuchet MS"/>
                <a:sym typeface="Trebuchet MS"/>
                <a:hlinkClick r:id="rId7"/>
              </a:rPr>
              <a:t>Jean Fritz</a:t>
            </a:r>
            <a:r>
              <a:rPr lang="en">
                <a:solidFill>
                  <a:schemeClr val="dk1"/>
                </a:solidFill>
                <a:latin typeface="Trebuchet MS"/>
                <a:ea typeface="Trebuchet MS"/>
                <a:cs typeface="Trebuchet MS"/>
                <a:sym typeface="Trebuchet MS"/>
              </a:rPr>
              <a:t> - </a:t>
            </a:r>
            <a:r>
              <a:rPr i="1" lang="en">
                <a:solidFill>
                  <a:schemeClr val="dk1"/>
                </a:solidFill>
                <a:latin typeface="Trebuchet MS"/>
                <a:ea typeface="Trebuchet MS"/>
                <a:cs typeface="Trebuchet MS"/>
                <a:sym typeface="Trebuchet MS"/>
              </a:rPr>
              <a:t>You Want Women to Vote, Lizzie Stanton?</a:t>
            </a:r>
          </a:p>
          <a:p>
            <a:pPr lvl="0" rtl="0">
              <a:lnSpc>
                <a:spcPct val="146250"/>
              </a:lnSpc>
              <a:spcBef>
                <a:spcPts val="0"/>
              </a:spcBef>
              <a:buClr>
                <a:schemeClr val="dk1"/>
              </a:buClr>
              <a:buSzPct val="61111"/>
              <a:buFont typeface="Arial"/>
              <a:buNone/>
            </a:pPr>
            <a:r>
              <a:rPr lang="en" u="sng">
                <a:solidFill>
                  <a:srgbClr val="1155CC"/>
                </a:solidFill>
                <a:latin typeface="Trebuchet MS"/>
                <a:ea typeface="Trebuchet MS"/>
                <a:cs typeface="Trebuchet MS"/>
                <a:sym typeface="Trebuchet MS"/>
                <a:hlinkClick r:id="rId8"/>
              </a:rPr>
              <a:t>Gail Gibbons </a:t>
            </a:r>
            <a:r>
              <a:rPr lang="en">
                <a:solidFill>
                  <a:schemeClr val="dk1"/>
                </a:solidFill>
                <a:latin typeface="Trebuchet MS"/>
                <a:ea typeface="Trebuchet MS"/>
                <a:cs typeface="Trebuchet MS"/>
                <a:sym typeface="Trebuchet MS"/>
              </a:rPr>
              <a:t>-  </a:t>
            </a:r>
            <a:r>
              <a:rPr i="1" lang="en">
                <a:solidFill>
                  <a:schemeClr val="dk1"/>
                </a:solidFill>
                <a:latin typeface="Trebuchet MS"/>
                <a:ea typeface="Trebuchet MS"/>
                <a:cs typeface="Trebuchet MS"/>
                <a:sym typeface="Trebuchet MS"/>
              </a:rPr>
              <a:t>The Vegetables We Eat</a:t>
            </a:r>
          </a:p>
          <a:p>
            <a:pPr lvl="0" rtl="0">
              <a:lnSpc>
                <a:spcPct val="146250"/>
              </a:lnSpc>
              <a:spcBef>
                <a:spcPts val="0"/>
              </a:spcBef>
              <a:buClr>
                <a:schemeClr val="dk1"/>
              </a:buClr>
              <a:buSzPct val="61111"/>
              <a:buFont typeface="Arial"/>
              <a:buNone/>
            </a:pPr>
            <a:r>
              <a:rPr lang="en" u="sng">
                <a:solidFill>
                  <a:srgbClr val="1155CC"/>
                </a:solidFill>
                <a:latin typeface="Trebuchet MS"/>
                <a:ea typeface="Trebuchet MS"/>
                <a:cs typeface="Trebuchet MS"/>
                <a:sym typeface="Trebuchet MS"/>
                <a:hlinkClick r:id="rId9"/>
              </a:rPr>
              <a:t>James Cross Giblin</a:t>
            </a:r>
            <a:r>
              <a:rPr lang="en">
                <a:solidFill>
                  <a:schemeClr val="dk1"/>
                </a:solidFill>
                <a:latin typeface="Trebuchet MS"/>
                <a:ea typeface="Trebuchet MS"/>
                <a:cs typeface="Trebuchet MS"/>
                <a:sym typeface="Trebuchet MS"/>
              </a:rPr>
              <a:t> - </a:t>
            </a:r>
            <a:r>
              <a:rPr i="1" lang="en">
                <a:solidFill>
                  <a:schemeClr val="dk1"/>
                </a:solidFill>
                <a:latin typeface="Trebuchet MS"/>
                <a:ea typeface="Trebuchet MS"/>
                <a:cs typeface="Trebuchet MS"/>
                <a:sym typeface="Trebuchet MS"/>
              </a:rPr>
              <a:t>When Plague Strikes: The Black Death, Smallpox, AIDS</a:t>
            </a:r>
          </a:p>
          <a:p>
            <a:pPr lvl="0" rtl="0">
              <a:lnSpc>
                <a:spcPct val="146250"/>
              </a:lnSpc>
              <a:spcBef>
                <a:spcPts val="0"/>
              </a:spcBef>
              <a:buClr>
                <a:schemeClr val="dk1"/>
              </a:buClr>
              <a:buSzPct val="61111"/>
              <a:buFont typeface="Arial"/>
              <a:buNone/>
            </a:pPr>
            <a:r>
              <a:rPr lang="en" u="sng">
                <a:solidFill>
                  <a:srgbClr val="1155CC"/>
                </a:solidFill>
                <a:latin typeface="Trebuchet MS"/>
                <a:ea typeface="Trebuchet MS"/>
                <a:cs typeface="Trebuchet MS"/>
                <a:sym typeface="Trebuchet MS"/>
                <a:hlinkClick r:id="rId10"/>
              </a:rPr>
              <a:t>Jim Murphy</a:t>
            </a:r>
            <a:r>
              <a:rPr lang="en">
                <a:solidFill>
                  <a:schemeClr val="dk1"/>
                </a:solidFill>
                <a:latin typeface="Trebuchet MS"/>
                <a:ea typeface="Trebuchet MS"/>
                <a:cs typeface="Trebuchet MS"/>
                <a:sym typeface="Trebuchet MS"/>
              </a:rPr>
              <a:t> - </a:t>
            </a:r>
            <a:r>
              <a:rPr i="1" lang="en">
                <a:solidFill>
                  <a:schemeClr val="dk1"/>
                </a:solidFill>
                <a:latin typeface="Trebuchet MS"/>
                <a:ea typeface="Trebuchet MS"/>
                <a:cs typeface="Trebuchet MS"/>
                <a:sym typeface="Trebuchet MS"/>
              </a:rPr>
              <a:t>The Great Fire</a:t>
            </a:r>
          </a:p>
          <a:p>
            <a:pPr lvl="0" rtl="0">
              <a:lnSpc>
                <a:spcPct val="146250"/>
              </a:lnSpc>
              <a:spcBef>
                <a:spcPts val="0"/>
              </a:spcBef>
              <a:buNone/>
            </a:pPr>
            <a:r>
              <a:rPr lang="en" u="sng">
                <a:solidFill>
                  <a:srgbClr val="1155CC"/>
                </a:solidFill>
                <a:latin typeface="Trebuchet MS"/>
                <a:ea typeface="Trebuchet MS"/>
                <a:cs typeface="Trebuchet MS"/>
                <a:sym typeface="Trebuchet MS"/>
                <a:hlinkClick r:id="rId11"/>
              </a:rPr>
              <a:t>Peter Sís</a:t>
            </a:r>
            <a:r>
              <a:rPr lang="en">
                <a:solidFill>
                  <a:schemeClr val="dk1"/>
                </a:solidFill>
                <a:latin typeface="Trebuchet MS"/>
                <a:ea typeface="Trebuchet MS"/>
                <a:cs typeface="Trebuchet MS"/>
                <a:sym typeface="Trebuchet MS"/>
              </a:rPr>
              <a:t> - </a:t>
            </a:r>
            <a:r>
              <a:rPr i="1" lang="en">
                <a:solidFill>
                  <a:schemeClr val="dk1"/>
                </a:solidFill>
                <a:latin typeface="Trebuchet MS"/>
                <a:ea typeface="Trebuchet MS"/>
                <a:cs typeface="Trebuchet MS"/>
                <a:sym typeface="Trebuchet MS"/>
              </a:rPr>
              <a:t>The Wall</a:t>
            </a:r>
          </a:p>
        </p:txBody>
      </p:sp>
      <p:pic>
        <p:nvPicPr>
          <p:cNvPr id="163" name="Shape 163"/>
          <p:cNvPicPr preferRelativeResize="0"/>
          <p:nvPr/>
        </p:nvPicPr>
        <p:blipFill rotWithShape="1">
          <a:blip r:embed="rId12">
            <a:alphaModFix/>
          </a:blip>
          <a:srcRect b="0" l="5499" r="0" t="0"/>
          <a:stretch/>
        </p:blipFill>
        <p:spPr>
          <a:xfrm>
            <a:off x="7637275" y="2141550"/>
            <a:ext cx="1329556" cy="1667449"/>
          </a:xfrm>
          <a:prstGeom prst="rect">
            <a:avLst/>
          </a:prstGeom>
          <a:noFill/>
          <a:ln>
            <a:noFill/>
          </a:ln>
        </p:spPr>
      </p:pic>
      <p:pic>
        <p:nvPicPr>
          <p:cNvPr id="164" name="Shape 164"/>
          <p:cNvPicPr preferRelativeResize="0"/>
          <p:nvPr/>
        </p:nvPicPr>
        <p:blipFill rotWithShape="1">
          <a:blip r:embed="rId13">
            <a:alphaModFix/>
          </a:blip>
          <a:srcRect b="0" l="16698" r="9772" t="0"/>
          <a:stretch/>
        </p:blipFill>
        <p:spPr>
          <a:xfrm>
            <a:off x="6196350" y="2141547"/>
            <a:ext cx="1285875" cy="1667452"/>
          </a:xfrm>
          <a:prstGeom prst="rect">
            <a:avLst/>
          </a:prstGeom>
          <a:noFill/>
          <a:ln>
            <a:noFill/>
          </a:ln>
        </p:spPr>
      </p:pic>
      <p:pic>
        <p:nvPicPr>
          <p:cNvPr id="165" name="Shape 165"/>
          <p:cNvPicPr preferRelativeResize="0"/>
          <p:nvPr/>
        </p:nvPicPr>
        <p:blipFill rotWithShape="1">
          <a:blip r:embed="rId14">
            <a:alphaModFix/>
          </a:blip>
          <a:srcRect b="0" l="0" r="0" t="11433"/>
          <a:stretch/>
        </p:blipFill>
        <p:spPr>
          <a:xfrm>
            <a:off x="6196350" y="326797"/>
            <a:ext cx="1285874" cy="1667451"/>
          </a:xfrm>
          <a:prstGeom prst="rect">
            <a:avLst/>
          </a:prstGeom>
          <a:noFill/>
          <a:ln>
            <a:noFill/>
          </a:ln>
        </p:spPr>
      </p:pic>
      <p:pic>
        <p:nvPicPr>
          <p:cNvPr id="166" name="Shape 166"/>
          <p:cNvPicPr preferRelativeResize="0"/>
          <p:nvPr/>
        </p:nvPicPr>
        <p:blipFill rotWithShape="1">
          <a:blip r:embed="rId15">
            <a:alphaModFix/>
          </a:blip>
          <a:srcRect b="0" l="7887" r="-6235" t="0"/>
          <a:stretch/>
        </p:blipFill>
        <p:spPr>
          <a:xfrm>
            <a:off x="7598599" y="326800"/>
            <a:ext cx="1406910" cy="1667449"/>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Digital Reference</a:t>
            </a:r>
          </a:p>
        </p:txBody>
      </p:sp>
      <p:sp>
        <p:nvSpPr>
          <p:cNvPr id="172" name="Shape 172"/>
          <p:cNvSpPr txBox="1"/>
          <p:nvPr>
            <p:ph idx="1" type="body"/>
          </p:nvPr>
        </p:nvSpPr>
        <p:spPr>
          <a:xfrm>
            <a:off x="457200" y="1360991"/>
            <a:ext cx="8229600" cy="3630300"/>
          </a:xfrm>
          <a:prstGeom prst="rect">
            <a:avLst/>
          </a:prstGeom>
        </p:spPr>
        <p:txBody>
          <a:bodyPr anchorCtr="0" anchor="t" bIns="91425" lIns="91425" rIns="91425" tIns="91425">
            <a:noAutofit/>
          </a:bodyPr>
          <a:lstStyle/>
          <a:p>
            <a:pPr rtl="0">
              <a:spcBef>
                <a:spcPts val="0"/>
              </a:spcBef>
              <a:buNone/>
            </a:pPr>
            <a:r>
              <a:rPr lang="en"/>
              <a:t>School Library Journal Picks</a:t>
            </a:r>
          </a:p>
          <a:p>
            <a:pPr rtl="0">
              <a:spcBef>
                <a:spcPts val="0"/>
              </a:spcBef>
              <a:buNone/>
            </a:pPr>
            <a:r>
              <a:t/>
            </a:r>
            <a:endParaRPr sz="600"/>
          </a:p>
          <a:p>
            <a:pPr indent="-342900" lvl="0" marL="457200" rtl="0">
              <a:spcBef>
                <a:spcPts val="0"/>
              </a:spcBef>
              <a:buClr>
                <a:schemeClr val="dk2"/>
              </a:buClr>
              <a:buSzPct val="100000"/>
              <a:buFont typeface="Arial"/>
              <a:buChar char="●"/>
            </a:pPr>
            <a:r>
              <a:rPr lang="en" u="sng">
                <a:solidFill>
                  <a:schemeClr val="hlink"/>
                </a:solidFill>
                <a:hlinkClick r:id="rId3"/>
              </a:rPr>
              <a:t>Sparticl</a:t>
            </a:r>
          </a:p>
          <a:p>
            <a:pPr indent="-342900" lvl="0" marL="457200" rtl="0">
              <a:spcBef>
                <a:spcPts val="0"/>
              </a:spcBef>
              <a:buClr>
                <a:schemeClr val="dk2"/>
              </a:buClr>
              <a:buSzPct val="100000"/>
              <a:buFont typeface="Arial"/>
              <a:buChar char="●"/>
            </a:pPr>
            <a:r>
              <a:rPr lang="en" u="sng">
                <a:solidFill>
                  <a:schemeClr val="hlink"/>
                </a:solidFill>
                <a:hlinkClick r:id="rId4"/>
              </a:rPr>
              <a:t>Early World of Learning</a:t>
            </a:r>
            <a:r>
              <a:rPr lang="en"/>
              <a:t> (World Book Online)</a:t>
            </a:r>
          </a:p>
          <a:p>
            <a:pPr indent="-342900" lvl="0" marL="457200" rtl="0">
              <a:spcBef>
                <a:spcPts val="0"/>
              </a:spcBef>
              <a:buClr>
                <a:schemeClr val="dk2"/>
              </a:buClr>
              <a:buSzPct val="100000"/>
              <a:buFont typeface="Arial"/>
              <a:buChar char="●"/>
            </a:pPr>
            <a:r>
              <a:rPr lang="en" u="sng">
                <a:solidFill>
                  <a:schemeClr val="hlink"/>
                </a:solidFill>
                <a:hlinkClick r:id="rId5"/>
              </a:rPr>
              <a:t>Science News for Students</a:t>
            </a:r>
          </a:p>
          <a:p>
            <a:pPr indent="-342900" lvl="0" marL="457200" rtl="0">
              <a:spcBef>
                <a:spcPts val="0"/>
              </a:spcBef>
              <a:buClr>
                <a:schemeClr val="dk2"/>
              </a:buClr>
              <a:buSzPct val="100000"/>
              <a:buFont typeface="Arial"/>
              <a:buChar char="●"/>
            </a:pPr>
            <a:r>
              <a:rPr lang="en" u="sng">
                <a:solidFill>
                  <a:schemeClr val="hlink"/>
                </a:solidFill>
                <a:hlinkClick r:id="rId6"/>
              </a:rPr>
              <a:t>Young Entomologists Society</a:t>
            </a:r>
          </a:p>
          <a:p>
            <a:pPr rtl="0">
              <a:spcBef>
                <a:spcPts val="0"/>
              </a:spcBef>
              <a:buNone/>
            </a:pPr>
            <a:r>
              <a:t/>
            </a:r>
            <a:endParaRPr sz="600"/>
          </a:p>
          <a:p>
            <a:pPr rtl="0">
              <a:spcBef>
                <a:spcPts val="0"/>
              </a:spcBef>
              <a:buNone/>
            </a:pPr>
            <a:r>
              <a:rPr lang="en"/>
              <a:t>Back-of-Book recommendations</a:t>
            </a:r>
          </a:p>
          <a:p>
            <a:pPr rtl="0">
              <a:spcBef>
                <a:spcPts val="0"/>
              </a:spcBef>
              <a:buNone/>
            </a:pPr>
            <a:r>
              <a:t/>
            </a:r>
            <a:endParaRPr sz="600"/>
          </a:p>
          <a:p>
            <a:pPr indent="-342900" lvl="0" marL="457200" rtl="0">
              <a:spcBef>
                <a:spcPts val="0"/>
              </a:spcBef>
              <a:buClr>
                <a:schemeClr val="dk2"/>
              </a:buClr>
              <a:buSzPct val="100000"/>
              <a:buFont typeface="Arial"/>
              <a:buChar char="●"/>
            </a:pPr>
            <a:r>
              <a:rPr lang="en" u="sng">
                <a:solidFill>
                  <a:schemeClr val="hlink"/>
                </a:solidFill>
                <a:latin typeface="Trebuchet MS"/>
                <a:ea typeface="Trebuchet MS"/>
                <a:cs typeface="Trebuchet MS"/>
                <a:sym typeface="Trebuchet MS"/>
                <a:hlinkClick r:id="rId7"/>
              </a:rPr>
              <a:t>NASA’s Imagine the Universe!</a:t>
            </a:r>
            <a:r>
              <a:rPr i="1" lang="en">
                <a:solidFill>
                  <a:schemeClr val="dk1"/>
                </a:solidFill>
                <a:latin typeface="Trebuchet MS"/>
                <a:ea typeface="Trebuchet MS"/>
                <a:cs typeface="Trebuchet MS"/>
                <a:sym typeface="Trebuchet MS"/>
              </a:rPr>
              <a:t>	Explore stars,</a:t>
            </a:r>
          </a:p>
          <a:p>
            <a:pPr indent="457200" rtl="0">
              <a:spcBef>
                <a:spcPts val="0"/>
              </a:spcBef>
              <a:buNone/>
            </a:pPr>
            <a:r>
              <a:rPr i="1" lang="en">
                <a:solidFill>
                  <a:schemeClr val="dk1"/>
                </a:solidFill>
                <a:latin typeface="Trebuchet MS"/>
                <a:ea typeface="Trebuchet MS"/>
                <a:cs typeface="Trebuchet MS"/>
                <a:sym typeface="Trebuchet MS"/>
              </a:rPr>
              <a:t>dark matter, quasars, black holes and more!</a:t>
            </a:r>
          </a:p>
          <a:p>
            <a:pPr indent="-342900" lvl="0" marL="457200" rtl="0">
              <a:spcBef>
                <a:spcPts val="0"/>
              </a:spcBef>
              <a:buClr>
                <a:schemeClr val="dk2"/>
              </a:buClr>
              <a:buSzPct val="100000"/>
              <a:buFont typeface="Arial"/>
              <a:buChar char="●"/>
            </a:pPr>
            <a:r>
              <a:rPr lang="en" u="sng">
                <a:solidFill>
                  <a:schemeClr val="hlink"/>
                </a:solidFill>
                <a:latin typeface="Trebuchet MS"/>
                <a:ea typeface="Trebuchet MS"/>
                <a:cs typeface="Trebuchet MS"/>
                <a:sym typeface="Trebuchet MS"/>
                <a:hlinkClick r:id="rId8"/>
              </a:rPr>
              <a:t>Rainforest Alliance Kids' Corner</a:t>
            </a:r>
            <a:r>
              <a:rPr i="1" lang="en">
                <a:solidFill>
                  <a:schemeClr val="dk1"/>
                </a:solidFill>
                <a:latin typeface="Trebuchet MS"/>
                <a:ea typeface="Trebuchet MS"/>
                <a:cs typeface="Trebuchet MS"/>
                <a:sym typeface="Trebuchet MS"/>
              </a:rPr>
              <a:t>  Facts, activities,</a:t>
            </a:r>
          </a:p>
          <a:p>
            <a:pPr indent="457200" marL="0" rtl="0">
              <a:spcBef>
                <a:spcPts val="0"/>
              </a:spcBef>
              <a:buNone/>
            </a:pPr>
            <a:r>
              <a:rPr i="1" lang="en">
                <a:solidFill>
                  <a:schemeClr val="dk1"/>
                </a:solidFill>
                <a:latin typeface="Trebuchet MS"/>
                <a:ea typeface="Trebuchet MS"/>
                <a:cs typeface="Trebuchet MS"/>
                <a:sym typeface="Trebuchet MS"/>
              </a:rPr>
              <a:t>e-books and apps for young scientists and</a:t>
            </a:r>
          </a:p>
          <a:p>
            <a:pPr indent="457200" marL="0" rtl="0">
              <a:spcBef>
                <a:spcPts val="0"/>
              </a:spcBef>
              <a:buNone/>
            </a:pPr>
            <a:r>
              <a:rPr i="1" lang="en">
                <a:solidFill>
                  <a:schemeClr val="dk1"/>
                </a:solidFill>
                <a:latin typeface="Trebuchet MS"/>
                <a:ea typeface="Trebuchet MS"/>
                <a:cs typeface="Trebuchet MS"/>
                <a:sym typeface="Trebuchet MS"/>
              </a:rPr>
              <a:t>common core-aligned curricula for teachers</a:t>
            </a:r>
          </a:p>
          <a:p>
            <a:pPr lvl="0" rtl="0">
              <a:spcBef>
                <a:spcPts val="0"/>
              </a:spcBef>
              <a:buNone/>
            </a:pPr>
            <a:r>
              <a:t/>
            </a:r>
            <a:endParaRPr i="1">
              <a:solidFill>
                <a:schemeClr val="dk1"/>
              </a:solidFill>
              <a:latin typeface="Trebuchet MS"/>
              <a:ea typeface="Trebuchet MS"/>
              <a:cs typeface="Trebuchet MS"/>
              <a:sym typeface="Trebuchet MS"/>
            </a:endParaRPr>
          </a:p>
          <a:p>
            <a:pPr rtl="0">
              <a:spcBef>
                <a:spcPts val="0"/>
              </a:spcBef>
              <a:buNone/>
            </a:pPr>
            <a:r>
              <a:t/>
            </a:r>
            <a:endParaRPr/>
          </a:p>
          <a:p>
            <a:pPr rtl="0">
              <a:spcBef>
                <a:spcPts val="0"/>
              </a:spcBef>
              <a:buNone/>
            </a:pPr>
            <a:r>
              <a:t/>
            </a:r>
            <a:endParaRPr/>
          </a:p>
          <a:p>
            <a:pPr>
              <a:spcBef>
                <a:spcPts val="0"/>
              </a:spcBef>
              <a:buNone/>
            </a:pPr>
            <a:r>
              <a:t/>
            </a:r>
            <a:endParaRPr/>
          </a:p>
        </p:txBody>
      </p:sp>
      <p:pic>
        <p:nvPicPr>
          <p:cNvPr id="173" name="Shape 173"/>
          <p:cNvPicPr preferRelativeResize="0"/>
          <p:nvPr/>
        </p:nvPicPr>
        <p:blipFill>
          <a:blip r:embed="rId9">
            <a:alphaModFix/>
          </a:blip>
          <a:stretch>
            <a:fillRect/>
          </a:stretch>
        </p:blipFill>
        <p:spPr>
          <a:xfrm>
            <a:off x="6137425" y="291875"/>
            <a:ext cx="2649200" cy="1764373"/>
          </a:xfrm>
          <a:prstGeom prst="rect">
            <a:avLst/>
          </a:prstGeom>
          <a:noFill/>
          <a:ln>
            <a:noFill/>
          </a:ln>
        </p:spPr>
      </p:pic>
      <p:pic>
        <p:nvPicPr>
          <p:cNvPr id="174" name="Shape 174"/>
          <p:cNvPicPr preferRelativeResize="0"/>
          <p:nvPr/>
        </p:nvPicPr>
        <p:blipFill>
          <a:blip r:embed="rId10">
            <a:alphaModFix/>
          </a:blip>
          <a:stretch>
            <a:fillRect/>
          </a:stretch>
        </p:blipFill>
        <p:spPr>
          <a:xfrm>
            <a:off x="6137425" y="2397125"/>
            <a:ext cx="2266950" cy="2381250"/>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Bring-Your-Own-Book Club</a:t>
            </a:r>
          </a:p>
        </p:txBody>
      </p:sp>
      <p:sp>
        <p:nvSpPr>
          <p:cNvPr id="180" name="Shape 180"/>
          <p:cNvSpPr txBox="1"/>
          <p:nvPr>
            <p:ph idx="1" type="body"/>
          </p:nvPr>
        </p:nvSpPr>
        <p:spPr>
          <a:xfrm>
            <a:off x="457200" y="1278525"/>
            <a:ext cx="5894099" cy="3630300"/>
          </a:xfrm>
          <a:prstGeom prst="rect">
            <a:avLst/>
          </a:prstGeom>
        </p:spPr>
        <p:txBody>
          <a:bodyPr anchorCtr="0" anchor="t" bIns="91425" lIns="91425" rIns="91425" tIns="91425">
            <a:noAutofit/>
          </a:bodyPr>
          <a:lstStyle/>
          <a:p>
            <a:pPr indent="-381000" lvl="0" marL="457200" rtl="0">
              <a:spcBef>
                <a:spcPts val="0"/>
              </a:spcBef>
              <a:buClr>
                <a:schemeClr val="dk2"/>
              </a:buClr>
              <a:buSzPct val="100000"/>
              <a:buFont typeface="Arial"/>
              <a:buChar char="●"/>
            </a:pPr>
            <a:r>
              <a:rPr lang="en" sz="2400"/>
              <a:t>New twist on classic book club</a:t>
            </a:r>
          </a:p>
          <a:p>
            <a:pPr indent="-381000" lvl="0" marL="457200" rtl="0">
              <a:spcBef>
                <a:spcPts val="0"/>
              </a:spcBef>
              <a:buClr>
                <a:schemeClr val="dk2"/>
              </a:buClr>
              <a:buSzPct val="100000"/>
              <a:buFont typeface="Arial"/>
              <a:buChar char="●"/>
            </a:pPr>
            <a:r>
              <a:rPr lang="en" sz="2400"/>
              <a:t>Instead of reading the same book,</a:t>
            </a:r>
          </a:p>
          <a:p>
            <a:pPr indent="-381000" lvl="0" marL="457200" rtl="0">
              <a:spcBef>
                <a:spcPts val="0"/>
              </a:spcBef>
              <a:buClr>
                <a:schemeClr val="dk2"/>
              </a:buClr>
              <a:buSzPct val="100000"/>
              <a:buFont typeface="Arial"/>
              <a:buChar char="●"/>
            </a:pPr>
            <a:r>
              <a:rPr lang="en" sz="2400"/>
              <a:t>each member reads a different one.</a:t>
            </a:r>
          </a:p>
          <a:p>
            <a:pPr indent="-381000" lvl="0" marL="457200" rtl="0">
              <a:spcBef>
                <a:spcPts val="0"/>
              </a:spcBef>
              <a:buClr>
                <a:schemeClr val="dk2"/>
              </a:buClr>
              <a:buSzPct val="100000"/>
              <a:buFont typeface="Arial"/>
              <a:buChar char="●"/>
            </a:pPr>
            <a:r>
              <a:rPr lang="en" sz="2400"/>
              <a:t>Members present the books they read.</a:t>
            </a:r>
          </a:p>
          <a:p>
            <a:pPr indent="-381000" lvl="0" marL="457200" rtl="0">
              <a:spcBef>
                <a:spcPts val="0"/>
              </a:spcBef>
              <a:buClr>
                <a:schemeClr val="dk2"/>
              </a:buClr>
              <a:buSzPct val="100000"/>
              <a:buFont typeface="Arial"/>
              <a:buChar char="●"/>
            </a:pPr>
            <a:r>
              <a:rPr lang="en" sz="2400"/>
              <a:t>Listeners ask about the books.</a:t>
            </a:r>
          </a:p>
          <a:p>
            <a:pPr indent="-381000" lvl="0" marL="457200" rtl="0">
              <a:spcBef>
                <a:spcPts val="0"/>
              </a:spcBef>
              <a:buClr>
                <a:schemeClr val="dk2"/>
              </a:buClr>
              <a:buSzPct val="100000"/>
              <a:buFont typeface="Arial"/>
              <a:buChar char="●"/>
            </a:pPr>
            <a:r>
              <a:rPr lang="en" sz="2400"/>
              <a:t>Members have a chance to explore</a:t>
            </a:r>
          </a:p>
          <a:p>
            <a:pPr indent="457200" lvl="0" rtl="0">
              <a:spcBef>
                <a:spcPts val="0"/>
              </a:spcBef>
              <a:buNone/>
            </a:pPr>
            <a:r>
              <a:rPr lang="en" sz="2400"/>
              <a:t>each other’s books.</a:t>
            </a:r>
          </a:p>
          <a:p>
            <a:pPr indent="-381000" lvl="0" marL="457200" rtl="0">
              <a:spcBef>
                <a:spcPts val="0"/>
              </a:spcBef>
              <a:buClr>
                <a:schemeClr val="dk2"/>
              </a:buClr>
              <a:buSzPct val="100000"/>
              <a:buFont typeface="Arial"/>
              <a:buChar char="●"/>
            </a:pPr>
            <a:r>
              <a:rPr lang="en" sz="2400"/>
              <a:t>Librarian offers more or less guidance</a:t>
            </a:r>
          </a:p>
          <a:p>
            <a:pPr indent="457200" lvl="0">
              <a:spcBef>
                <a:spcPts val="0"/>
              </a:spcBef>
              <a:buNone/>
            </a:pPr>
            <a:r>
              <a:rPr lang="en" sz="2400"/>
              <a:t>as needed.</a:t>
            </a:r>
          </a:p>
        </p:txBody>
      </p:sp>
      <p:pic>
        <p:nvPicPr>
          <p:cNvPr id="181" name="Shape 181"/>
          <p:cNvPicPr preferRelativeResize="0"/>
          <p:nvPr/>
        </p:nvPicPr>
        <p:blipFill>
          <a:blip r:embed="rId3">
            <a:alphaModFix/>
          </a:blip>
          <a:stretch>
            <a:fillRect/>
          </a:stretch>
        </p:blipFill>
        <p:spPr>
          <a:xfrm>
            <a:off x="6279625" y="1500925"/>
            <a:ext cx="2652274" cy="2142225"/>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160925" y="0"/>
            <a:ext cx="7315499" cy="1013999"/>
          </a:xfrm>
          <a:prstGeom prst="rect">
            <a:avLst/>
          </a:prstGeom>
        </p:spPr>
        <p:txBody>
          <a:bodyPr anchorCtr="0" anchor="b" bIns="91425" lIns="91425" rIns="91425" tIns="91425">
            <a:noAutofit/>
          </a:bodyPr>
          <a:lstStyle/>
          <a:p>
            <a:pPr rtl="0">
              <a:spcBef>
                <a:spcPts val="0"/>
              </a:spcBef>
              <a:buNone/>
            </a:pPr>
            <a:r>
              <a:t/>
            </a:r>
            <a:endParaRPr/>
          </a:p>
          <a:p>
            <a:pPr>
              <a:spcBef>
                <a:spcPts val="0"/>
              </a:spcBef>
              <a:buNone/>
            </a:pPr>
            <a:r>
              <a:rPr lang="en"/>
              <a:t>Great Read Alouds</a:t>
            </a:r>
          </a:p>
        </p:txBody>
      </p:sp>
      <p:sp>
        <p:nvSpPr>
          <p:cNvPr id="187" name="Shape 187"/>
          <p:cNvSpPr txBox="1"/>
          <p:nvPr>
            <p:ph idx="1" type="body"/>
          </p:nvPr>
        </p:nvSpPr>
        <p:spPr>
          <a:xfrm>
            <a:off x="457200" y="1278516"/>
            <a:ext cx="8229600" cy="3630300"/>
          </a:xfrm>
          <a:prstGeom prst="rect">
            <a:avLst/>
          </a:prstGeom>
        </p:spPr>
        <p:txBody>
          <a:bodyPr anchorCtr="0" anchor="t" bIns="91425" lIns="91425" rIns="91425" tIns="91425">
            <a:noAutofit/>
          </a:bodyPr>
          <a:lstStyle/>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1100">
              <a:solidFill>
                <a:srgbClr val="6AA84F"/>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2400">
              <a:solidFill>
                <a:srgbClr val="000000"/>
              </a:solidFill>
              <a:latin typeface="Trebuchet MS"/>
              <a:ea typeface="Trebuchet MS"/>
              <a:cs typeface="Trebuchet MS"/>
              <a:sym typeface="Trebuchet MS"/>
            </a:endParaRPr>
          </a:p>
          <a:p>
            <a:pPr lvl="0" rtl="0">
              <a:lnSpc>
                <a:spcPct val="115000"/>
              </a:lnSpc>
              <a:spcBef>
                <a:spcPts val="0"/>
              </a:spcBef>
              <a:buClr>
                <a:schemeClr val="dk1"/>
              </a:buClr>
              <a:buFont typeface="Arial"/>
              <a:buNone/>
            </a:pPr>
            <a:r>
              <a:t/>
            </a:r>
            <a:endParaRPr sz="2400">
              <a:solidFill>
                <a:srgbClr val="000000"/>
              </a:solidFill>
              <a:latin typeface="Trebuchet MS"/>
              <a:ea typeface="Trebuchet MS"/>
              <a:cs typeface="Trebuchet MS"/>
              <a:sym typeface="Trebuchet MS"/>
            </a:endParaRPr>
          </a:p>
          <a:p>
            <a:pPr lvl="0" rtl="0">
              <a:lnSpc>
                <a:spcPct val="115000"/>
              </a:lnSpc>
              <a:spcBef>
                <a:spcPts val="0"/>
              </a:spcBef>
              <a:buClr>
                <a:schemeClr val="dk1"/>
              </a:buClr>
              <a:buSzPct val="45833"/>
              <a:buFont typeface="Arial"/>
              <a:buNone/>
            </a:pPr>
            <a:r>
              <a:rPr lang="en" sz="2400">
                <a:solidFill>
                  <a:srgbClr val="000000"/>
                </a:solidFill>
                <a:latin typeface="Trebuchet MS"/>
                <a:ea typeface="Trebuchet MS"/>
                <a:cs typeface="Trebuchet MS"/>
                <a:sym typeface="Trebuchet MS"/>
              </a:rPr>
              <a:t>Check Out:</a:t>
            </a:r>
          </a:p>
          <a:p>
            <a:pPr lvl="0">
              <a:lnSpc>
                <a:spcPct val="115000"/>
              </a:lnSpc>
              <a:spcBef>
                <a:spcPts val="0"/>
              </a:spcBef>
              <a:buClr>
                <a:schemeClr val="dk1"/>
              </a:buClr>
              <a:buSzPct val="45833"/>
              <a:buFont typeface="Arial"/>
              <a:buNone/>
            </a:pPr>
            <a:r>
              <a:rPr lang="en" sz="2400" u="sng">
                <a:solidFill>
                  <a:srgbClr val="000000"/>
                </a:solidFill>
                <a:latin typeface="Trebuchet MS"/>
                <a:ea typeface="Trebuchet MS"/>
                <a:cs typeface="Trebuchet MS"/>
                <a:sym typeface="Trebuchet MS"/>
                <a:hlinkClick r:id="rId3"/>
              </a:rPr>
              <a:t>Storytimekatie.com</a:t>
            </a:r>
          </a:p>
        </p:txBody>
      </p:sp>
      <p:pic>
        <p:nvPicPr>
          <p:cNvPr id="188" name="Shape 188"/>
          <p:cNvPicPr preferRelativeResize="0"/>
          <p:nvPr/>
        </p:nvPicPr>
        <p:blipFill rotWithShape="1">
          <a:blip r:embed="rId4">
            <a:alphaModFix/>
          </a:blip>
          <a:srcRect b="882" l="0" r="0" t="0"/>
          <a:stretch/>
        </p:blipFill>
        <p:spPr>
          <a:xfrm>
            <a:off x="2981125" y="1451899"/>
            <a:ext cx="1990249" cy="1772975"/>
          </a:xfrm>
          <a:prstGeom prst="rect">
            <a:avLst/>
          </a:prstGeom>
          <a:noFill/>
          <a:ln>
            <a:noFill/>
          </a:ln>
        </p:spPr>
      </p:pic>
      <p:pic>
        <p:nvPicPr>
          <p:cNvPr id="189" name="Shape 189"/>
          <p:cNvPicPr preferRelativeResize="0"/>
          <p:nvPr/>
        </p:nvPicPr>
        <p:blipFill>
          <a:blip r:embed="rId5">
            <a:alphaModFix/>
          </a:blip>
          <a:stretch>
            <a:fillRect/>
          </a:stretch>
        </p:blipFill>
        <p:spPr>
          <a:xfrm>
            <a:off x="5198675" y="1427850"/>
            <a:ext cx="2085975" cy="2085975"/>
          </a:xfrm>
          <a:prstGeom prst="rect">
            <a:avLst/>
          </a:prstGeom>
          <a:noFill/>
          <a:ln>
            <a:noFill/>
          </a:ln>
        </p:spPr>
      </p:pic>
      <p:pic>
        <p:nvPicPr>
          <p:cNvPr id="190" name="Shape 190"/>
          <p:cNvPicPr preferRelativeResize="0"/>
          <p:nvPr/>
        </p:nvPicPr>
        <p:blipFill>
          <a:blip r:embed="rId6">
            <a:alphaModFix/>
          </a:blip>
          <a:stretch>
            <a:fillRect/>
          </a:stretch>
        </p:blipFill>
        <p:spPr>
          <a:xfrm>
            <a:off x="949100" y="1900487"/>
            <a:ext cx="2343150" cy="1952625"/>
          </a:xfrm>
          <a:prstGeom prst="rect">
            <a:avLst/>
          </a:prstGeom>
          <a:noFill/>
          <a:ln>
            <a:noFill/>
          </a:ln>
        </p:spPr>
      </p:pic>
      <p:pic>
        <p:nvPicPr>
          <p:cNvPr id="191" name="Shape 191"/>
          <p:cNvPicPr preferRelativeResize="0"/>
          <p:nvPr/>
        </p:nvPicPr>
        <p:blipFill>
          <a:blip r:embed="rId7">
            <a:alphaModFix/>
          </a:blip>
          <a:stretch>
            <a:fillRect/>
          </a:stretch>
        </p:blipFill>
        <p:spPr>
          <a:xfrm>
            <a:off x="6657637" y="2283100"/>
            <a:ext cx="1885950" cy="2419350"/>
          </a:xfrm>
          <a:prstGeom prst="rect">
            <a:avLst/>
          </a:prstGeom>
          <a:noFill/>
          <a:ln>
            <a:noFill/>
          </a:ln>
        </p:spPr>
      </p:pic>
      <p:pic>
        <p:nvPicPr>
          <p:cNvPr id="192" name="Shape 192"/>
          <p:cNvPicPr preferRelativeResize="0"/>
          <p:nvPr/>
        </p:nvPicPr>
        <p:blipFill>
          <a:blip r:embed="rId8">
            <a:alphaModFix/>
          </a:blip>
          <a:stretch>
            <a:fillRect/>
          </a:stretch>
        </p:blipFill>
        <p:spPr>
          <a:xfrm>
            <a:off x="3883262" y="2952750"/>
            <a:ext cx="2085975" cy="2190750"/>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Student Favorites</a:t>
            </a:r>
          </a:p>
        </p:txBody>
      </p:sp>
      <p:pic>
        <p:nvPicPr>
          <p:cNvPr id="198" name="Shape 198"/>
          <p:cNvPicPr preferRelativeResize="0"/>
          <p:nvPr/>
        </p:nvPicPr>
        <p:blipFill>
          <a:blip r:embed="rId3">
            <a:alphaModFix/>
          </a:blip>
          <a:stretch>
            <a:fillRect/>
          </a:stretch>
        </p:blipFill>
        <p:spPr>
          <a:xfrm>
            <a:off x="6040330" y="1338255"/>
            <a:ext cx="3103674" cy="3103674"/>
          </a:xfrm>
          <a:prstGeom prst="rect">
            <a:avLst/>
          </a:prstGeom>
          <a:noFill/>
          <a:ln>
            <a:noFill/>
          </a:ln>
        </p:spPr>
      </p:pic>
      <p:pic>
        <p:nvPicPr>
          <p:cNvPr id="199" name="Shape 199"/>
          <p:cNvPicPr preferRelativeResize="0"/>
          <p:nvPr/>
        </p:nvPicPr>
        <p:blipFill>
          <a:blip r:embed="rId4">
            <a:alphaModFix/>
          </a:blip>
          <a:stretch>
            <a:fillRect/>
          </a:stretch>
        </p:blipFill>
        <p:spPr>
          <a:xfrm>
            <a:off x="1594587" y="3000375"/>
            <a:ext cx="2143125" cy="2143125"/>
          </a:xfrm>
          <a:prstGeom prst="rect">
            <a:avLst/>
          </a:prstGeom>
          <a:noFill/>
          <a:ln>
            <a:noFill/>
          </a:ln>
        </p:spPr>
      </p:pic>
      <p:pic>
        <p:nvPicPr>
          <p:cNvPr id="200" name="Shape 200"/>
          <p:cNvPicPr preferRelativeResize="0"/>
          <p:nvPr/>
        </p:nvPicPr>
        <p:blipFill>
          <a:blip r:embed="rId5">
            <a:alphaModFix/>
          </a:blip>
          <a:stretch>
            <a:fillRect/>
          </a:stretch>
        </p:blipFill>
        <p:spPr>
          <a:xfrm>
            <a:off x="105837" y="1319212"/>
            <a:ext cx="1819275" cy="2505075"/>
          </a:xfrm>
          <a:prstGeom prst="rect">
            <a:avLst/>
          </a:prstGeom>
          <a:noFill/>
          <a:ln>
            <a:noFill/>
          </a:ln>
        </p:spPr>
      </p:pic>
      <p:pic>
        <p:nvPicPr>
          <p:cNvPr id="201" name="Shape 201"/>
          <p:cNvPicPr preferRelativeResize="0"/>
          <p:nvPr/>
        </p:nvPicPr>
        <p:blipFill rotWithShape="1">
          <a:blip r:embed="rId6">
            <a:alphaModFix/>
          </a:blip>
          <a:srcRect b="9395" l="0" r="0" t="9395"/>
          <a:stretch/>
        </p:blipFill>
        <p:spPr>
          <a:xfrm>
            <a:off x="4812875" y="3000375"/>
            <a:ext cx="2143125" cy="2143125"/>
          </a:xfrm>
          <a:prstGeom prst="rect">
            <a:avLst/>
          </a:prstGeom>
          <a:noFill/>
          <a:ln>
            <a:noFill/>
          </a:ln>
        </p:spPr>
      </p:pic>
      <p:pic>
        <p:nvPicPr>
          <p:cNvPr id="202" name="Shape 202"/>
          <p:cNvPicPr preferRelativeResize="0"/>
          <p:nvPr/>
        </p:nvPicPr>
        <p:blipFill>
          <a:blip r:embed="rId7">
            <a:alphaModFix/>
          </a:blip>
          <a:stretch>
            <a:fillRect/>
          </a:stretch>
        </p:blipFill>
        <p:spPr>
          <a:xfrm>
            <a:off x="3186250" y="1338250"/>
            <a:ext cx="1857375" cy="2466975"/>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457200" y="101100"/>
            <a:ext cx="7315499" cy="1013999"/>
          </a:xfrm>
          <a:prstGeom prst="rect">
            <a:avLst/>
          </a:prstGeom>
        </p:spPr>
        <p:txBody>
          <a:bodyPr anchorCtr="0" anchor="b" bIns="91425" lIns="91425" rIns="91425" tIns="91425">
            <a:noAutofit/>
          </a:bodyPr>
          <a:lstStyle/>
          <a:p>
            <a:pPr rtl="0">
              <a:spcBef>
                <a:spcPts val="0"/>
              </a:spcBef>
              <a:buNone/>
            </a:pPr>
            <a:r>
              <a:t/>
            </a:r>
            <a:endParaRPr/>
          </a:p>
          <a:p>
            <a:pPr>
              <a:spcBef>
                <a:spcPts val="0"/>
              </a:spcBef>
              <a:buNone/>
            </a:pPr>
            <a:r>
              <a:rPr lang="en"/>
              <a:t>Issues</a:t>
            </a:r>
          </a:p>
        </p:txBody>
      </p:sp>
      <p:sp>
        <p:nvSpPr>
          <p:cNvPr id="208" name="Shape 208"/>
          <p:cNvSpPr txBox="1"/>
          <p:nvPr>
            <p:ph idx="1" type="body"/>
          </p:nvPr>
        </p:nvSpPr>
        <p:spPr>
          <a:xfrm>
            <a:off x="457200" y="1632049"/>
            <a:ext cx="8229600" cy="3340499"/>
          </a:xfrm>
          <a:prstGeom prst="rect">
            <a:avLst/>
          </a:prstGeom>
        </p:spPr>
        <p:txBody>
          <a:bodyPr anchorCtr="0" anchor="t" bIns="91425" lIns="91425" rIns="91425" tIns="91425">
            <a:noAutofit/>
          </a:bodyPr>
          <a:lstStyle/>
          <a:p>
            <a:pPr indent="-342900" lvl="0" marL="457200" rtl="0">
              <a:lnSpc>
                <a:spcPct val="146250"/>
              </a:lnSpc>
              <a:spcBef>
                <a:spcPts val="0"/>
              </a:spcBef>
              <a:buClr>
                <a:schemeClr val="dk1"/>
              </a:buClr>
              <a:buSzPct val="100000"/>
              <a:buFont typeface="Arial"/>
              <a:buChar char="●"/>
            </a:pPr>
            <a:r>
              <a:rPr i="1" lang="en">
                <a:solidFill>
                  <a:schemeClr val="dk1"/>
                </a:solidFill>
                <a:latin typeface="Trebuchet MS"/>
                <a:ea typeface="Trebuchet MS"/>
                <a:cs typeface="Trebuchet MS"/>
                <a:sym typeface="Trebuchet MS"/>
              </a:rPr>
              <a:t>Shortage of history books for children</a:t>
            </a:r>
            <a:r>
              <a:rPr lang="en">
                <a:solidFill>
                  <a:schemeClr val="dk1"/>
                </a:solidFill>
                <a:latin typeface="Trebuchet MS"/>
                <a:ea typeface="Trebuchet MS"/>
                <a:cs typeface="Trebuchet MS"/>
                <a:sym typeface="Trebuchet MS"/>
              </a:rPr>
              <a:t> - </a:t>
            </a:r>
            <a:r>
              <a:rPr lang="en" sz="1400">
                <a:solidFill>
                  <a:schemeClr val="dk1"/>
                </a:solidFill>
                <a:latin typeface="Trebuchet MS"/>
                <a:ea typeface="Trebuchet MS"/>
                <a:cs typeface="Trebuchet MS"/>
                <a:sym typeface="Trebuchet MS"/>
              </a:rPr>
              <a:t>Belief that they won’t sell or circulate well, difficult to write for young audiences.</a:t>
            </a:r>
          </a:p>
          <a:p>
            <a:pPr indent="-342900" lvl="0" marL="457200" rtl="0">
              <a:lnSpc>
                <a:spcPct val="146250"/>
              </a:lnSpc>
              <a:spcBef>
                <a:spcPts val="0"/>
              </a:spcBef>
              <a:buClr>
                <a:schemeClr val="dk1"/>
              </a:buClr>
              <a:buSzPct val="100000"/>
              <a:buFont typeface="Arial"/>
              <a:buChar char="●"/>
            </a:pPr>
            <a:r>
              <a:rPr i="1" lang="en">
                <a:solidFill>
                  <a:schemeClr val="dk1"/>
                </a:solidFill>
                <a:latin typeface="Trebuchet MS"/>
                <a:ea typeface="Trebuchet MS"/>
                <a:cs typeface="Trebuchet MS"/>
                <a:sym typeface="Trebuchet MS"/>
              </a:rPr>
              <a:t>Shortage of qualified authors</a:t>
            </a:r>
            <a:r>
              <a:rPr lang="en">
                <a:solidFill>
                  <a:schemeClr val="dk1"/>
                </a:solidFill>
                <a:latin typeface="Trebuchet MS"/>
                <a:ea typeface="Trebuchet MS"/>
                <a:cs typeface="Trebuchet MS"/>
                <a:sym typeface="Trebuchet MS"/>
              </a:rPr>
              <a:t> - </a:t>
            </a:r>
            <a:r>
              <a:rPr lang="en" sz="1400">
                <a:solidFill>
                  <a:schemeClr val="dk1"/>
                </a:solidFill>
                <a:latin typeface="Trebuchet MS"/>
                <a:ea typeface="Trebuchet MS"/>
                <a:cs typeface="Trebuchet MS"/>
                <a:sym typeface="Trebuchet MS"/>
              </a:rPr>
              <a:t>More degrees in humanities than science-related fields.  Few science-related professions.</a:t>
            </a:r>
          </a:p>
          <a:p>
            <a:pPr indent="-342900" lvl="0" marL="457200" rtl="0">
              <a:lnSpc>
                <a:spcPct val="146250"/>
              </a:lnSpc>
              <a:spcBef>
                <a:spcPts val="0"/>
              </a:spcBef>
              <a:buClr>
                <a:schemeClr val="dk2"/>
              </a:buClr>
              <a:buSzPct val="100000"/>
              <a:buFont typeface="Arial"/>
              <a:buChar char="●"/>
            </a:pPr>
            <a:r>
              <a:rPr i="1" lang="en">
                <a:solidFill>
                  <a:schemeClr val="dk1"/>
                </a:solidFill>
                <a:latin typeface="Trebuchet MS"/>
                <a:ea typeface="Trebuchet MS"/>
                <a:cs typeface="Trebuchet MS"/>
                <a:sym typeface="Trebuchet MS"/>
              </a:rPr>
              <a:t>Shortage of multicultural authors and topics</a:t>
            </a:r>
            <a:r>
              <a:rPr lang="en">
                <a:solidFill>
                  <a:schemeClr val="dk1"/>
                </a:solidFill>
                <a:latin typeface="Trebuchet MS"/>
                <a:ea typeface="Trebuchet MS"/>
                <a:cs typeface="Trebuchet MS"/>
                <a:sym typeface="Trebuchet MS"/>
              </a:rPr>
              <a:t> - </a:t>
            </a:r>
            <a:r>
              <a:rPr lang="en" sz="1400">
                <a:solidFill>
                  <a:schemeClr val="dk1"/>
                </a:solidFill>
                <a:latin typeface="Trebuchet MS"/>
                <a:ea typeface="Trebuchet MS"/>
                <a:cs typeface="Trebuchet MS"/>
                <a:sym typeface="Trebuchet MS"/>
              </a:rPr>
              <a:t>Often represented a western, Eurocentric perspective. Today more variety in perspective and topic and more culturally diverse authors:</a:t>
            </a:r>
            <a:r>
              <a:rPr lang="en">
                <a:solidFill>
                  <a:schemeClr val="dk1"/>
                </a:solidFill>
                <a:latin typeface="Trebuchet MS"/>
                <a:ea typeface="Trebuchet MS"/>
                <a:cs typeface="Trebuchet MS"/>
                <a:sym typeface="Trebuchet MS"/>
              </a:rPr>
              <a:t> </a:t>
            </a:r>
            <a:r>
              <a:rPr lang="en" sz="1400" u="sng">
                <a:solidFill>
                  <a:srgbClr val="1155CC"/>
                </a:solidFill>
                <a:latin typeface="Trebuchet MS"/>
                <a:ea typeface="Trebuchet MS"/>
                <a:cs typeface="Trebuchet MS"/>
                <a:sym typeface="Trebuchet MS"/>
                <a:hlinkClick r:id="rId3"/>
              </a:rPr>
              <a:t>Margarita Engle</a:t>
            </a:r>
            <a:r>
              <a:rPr lang="en" sz="1400">
                <a:solidFill>
                  <a:schemeClr val="dk1"/>
                </a:solidFill>
                <a:latin typeface="Trebuchet MS"/>
                <a:ea typeface="Trebuchet MS"/>
                <a:cs typeface="Trebuchet MS"/>
                <a:sym typeface="Trebuchet MS"/>
              </a:rPr>
              <a:t>, </a:t>
            </a:r>
            <a:r>
              <a:rPr lang="en" sz="1400" u="sng">
                <a:solidFill>
                  <a:srgbClr val="1155CC"/>
                </a:solidFill>
                <a:latin typeface="Trebuchet MS"/>
                <a:ea typeface="Trebuchet MS"/>
                <a:cs typeface="Trebuchet MS"/>
                <a:sym typeface="Trebuchet MS"/>
                <a:hlinkClick r:id="rId4"/>
              </a:rPr>
              <a:t>Russell Freedman</a:t>
            </a:r>
            <a:r>
              <a:rPr lang="en" sz="1400">
                <a:solidFill>
                  <a:schemeClr val="dk1"/>
                </a:solidFill>
              </a:rPr>
              <a:t>, </a:t>
            </a:r>
            <a:r>
              <a:rPr lang="en" sz="1400" u="sng">
                <a:solidFill>
                  <a:srgbClr val="1155CC"/>
                </a:solidFill>
                <a:latin typeface="Trebuchet MS"/>
                <a:ea typeface="Trebuchet MS"/>
                <a:cs typeface="Trebuchet MS"/>
                <a:sym typeface="Trebuchet MS"/>
                <a:hlinkClick r:id="rId5"/>
              </a:rPr>
              <a:t>Laban Carrick Hill</a:t>
            </a:r>
            <a:r>
              <a:rPr lang="en" sz="1400">
                <a:solidFill>
                  <a:schemeClr val="dk1"/>
                </a:solidFill>
                <a:latin typeface="Trebuchet MS"/>
                <a:ea typeface="Trebuchet MS"/>
                <a:cs typeface="Trebuchet MS"/>
                <a:sym typeface="Trebuchet MS"/>
              </a:rPr>
              <a:t>, and </a:t>
            </a:r>
            <a:r>
              <a:rPr lang="en" sz="1400" u="sng">
                <a:solidFill>
                  <a:srgbClr val="114488"/>
                </a:solidFill>
                <a:latin typeface="Trebuchet MS"/>
                <a:ea typeface="Trebuchet MS"/>
                <a:cs typeface="Trebuchet MS"/>
                <a:sym typeface="Trebuchet MS"/>
                <a:hlinkClick r:id="rId6"/>
              </a:rPr>
              <a:t>Kadir Nelson</a:t>
            </a:r>
            <a:r>
              <a:rPr lang="en" sz="1400" u="sng">
                <a:solidFill>
                  <a:srgbClr val="1155CC"/>
                </a:solidFill>
                <a:latin typeface="Trebuchet MS"/>
                <a:ea typeface="Trebuchet MS"/>
                <a:cs typeface="Trebuchet MS"/>
                <a:sym typeface="Trebuchet MS"/>
              </a:rPr>
              <a:t>.</a:t>
            </a:r>
          </a:p>
          <a:p>
            <a:pPr indent="-342900" lvl="0" marL="457200" rtl="0">
              <a:lnSpc>
                <a:spcPct val="146250"/>
              </a:lnSpc>
              <a:spcBef>
                <a:spcPts val="0"/>
              </a:spcBef>
              <a:buClr>
                <a:schemeClr val="dk2"/>
              </a:buClr>
              <a:buSzPct val="100000"/>
              <a:buFont typeface="Arial"/>
              <a:buChar char="●"/>
            </a:pPr>
            <a:r>
              <a:rPr i="1" lang="en">
                <a:solidFill>
                  <a:schemeClr val="dk1"/>
                </a:solidFill>
                <a:latin typeface="Trebuchet MS"/>
                <a:ea typeface="Trebuchet MS"/>
                <a:cs typeface="Trebuchet MS"/>
                <a:sym typeface="Trebuchet MS"/>
              </a:rPr>
              <a:t>Appropriate presentation of controversial subjects</a:t>
            </a:r>
            <a:r>
              <a:rPr lang="en">
                <a:solidFill>
                  <a:schemeClr val="dk1"/>
                </a:solidFill>
                <a:latin typeface="Trebuchet MS"/>
                <a:ea typeface="Trebuchet MS"/>
                <a:cs typeface="Trebuchet MS"/>
                <a:sym typeface="Trebuchet MS"/>
              </a:rPr>
              <a:t> - </a:t>
            </a:r>
            <a:r>
              <a:rPr lang="en" sz="1400" u="sng">
                <a:solidFill>
                  <a:schemeClr val="hlink"/>
                </a:solidFill>
                <a:latin typeface="Trebuchet MS"/>
                <a:ea typeface="Trebuchet MS"/>
                <a:cs typeface="Trebuchet MS"/>
                <a:sym typeface="Trebuchet MS"/>
                <a:hlinkClick r:id="rId7"/>
              </a:rPr>
              <a:t>Evolution</a:t>
            </a:r>
            <a:r>
              <a:rPr lang="en" sz="1400">
                <a:solidFill>
                  <a:schemeClr val="dk1"/>
                </a:solidFill>
                <a:latin typeface="Trebuchet MS"/>
                <a:ea typeface="Trebuchet MS"/>
                <a:cs typeface="Trebuchet MS"/>
                <a:sym typeface="Trebuchet MS"/>
              </a:rPr>
              <a:t>, </a:t>
            </a:r>
            <a:r>
              <a:rPr lang="en" sz="1400" u="sng">
                <a:solidFill>
                  <a:srgbClr val="114488"/>
                </a:solidFill>
                <a:latin typeface="Trebuchet MS"/>
                <a:ea typeface="Trebuchet MS"/>
                <a:cs typeface="Trebuchet MS"/>
                <a:sym typeface="Trebuchet MS"/>
                <a:hlinkClick r:id="rId8"/>
              </a:rPr>
              <a:t>European conquest</a:t>
            </a:r>
            <a:r>
              <a:rPr lang="en" sz="1400">
                <a:solidFill>
                  <a:schemeClr val="dk1"/>
                </a:solidFill>
                <a:latin typeface="Trebuchet MS"/>
                <a:ea typeface="Trebuchet MS"/>
                <a:cs typeface="Trebuchet MS"/>
                <a:sym typeface="Trebuchet MS"/>
              </a:rPr>
              <a:t>, </a:t>
            </a:r>
            <a:r>
              <a:rPr lang="en" sz="1400" u="sng">
                <a:solidFill>
                  <a:srgbClr val="114488"/>
                </a:solidFill>
                <a:latin typeface="Trebuchet MS"/>
                <a:ea typeface="Trebuchet MS"/>
                <a:cs typeface="Trebuchet MS"/>
                <a:sym typeface="Trebuchet MS"/>
                <a:hlinkClick r:id="rId9"/>
              </a:rPr>
              <a:t>slavery</a:t>
            </a:r>
            <a:r>
              <a:rPr lang="en" sz="1400">
                <a:solidFill>
                  <a:schemeClr val="dk1"/>
                </a:solidFill>
                <a:latin typeface="Trebuchet MS"/>
                <a:ea typeface="Trebuchet MS"/>
                <a:cs typeface="Trebuchet MS"/>
                <a:sym typeface="Trebuchet MS"/>
              </a:rPr>
              <a:t>, </a:t>
            </a:r>
            <a:r>
              <a:rPr lang="en" sz="1400" u="sng">
                <a:solidFill>
                  <a:srgbClr val="114488"/>
                </a:solidFill>
                <a:latin typeface="Trebuchet MS"/>
                <a:ea typeface="Trebuchet MS"/>
                <a:cs typeface="Trebuchet MS"/>
                <a:sym typeface="Trebuchet MS"/>
                <a:hlinkClick r:id="rId10"/>
              </a:rPr>
              <a:t>apartheid</a:t>
            </a:r>
            <a:r>
              <a:rPr lang="en" sz="1400">
                <a:solidFill>
                  <a:schemeClr val="dk1"/>
                </a:solidFill>
                <a:latin typeface="Trebuchet MS"/>
                <a:ea typeface="Trebuchet MS"/>
                <a:cs typeface="Trebuchet MS"/>
                <a:sym typeface="Trebuchet MS"/>
              </a:rPr>
              <a:t>, the </a:t>
            </a:r>
            <a:r>
              <a:rPr lang="en" sz="1400" u="sng">
                <a:solidFill>
                  <a:srgbClr val="114488"/>
                </a:solidFill>
                <a:latin typeface="Trebuchet MS"/>
                <a:ea typeface="Trebuchet MS"/>
                <a:cs typeface="Trebuchet MS"/>
                <a:sym typeface="Trebuchet MS"/>
                <a:hlinkClick r:id="rId11"/>
              </a:rPr>
              <a:t>Holocaust</a:t>
            </a:r>
            <a:r>
              <a:rPr lang="en" sz="1400">
                <a:solidFill>
                  <a:schemeClr val="dk1"/>
                </a:solidFill>
                <a:latin typeface="Trebuchet MS"/>
                <a:ea typeface="Trebuchet MS"/>
                <a:cs typeface="Trebuchet MS"/>
                <a:sym typeface="Trebuchet MS"/>
              </a:rPr>
              <a:t>, </a:t>
            </a:r>
            <a:r>
              <a:rPr lang="en" sz="1400" u="sng">
                <a:solidFill>
                  <a:srgbClr val="114488"/>
                </a:solidFill>
                <a:latin typeface="Trebuchet MS"/>
                <a:ea typeface="Trebuchet MS"/>
                <a:cs typeface="Trebuchet MS"/>
                <a:sym typeface="Trebuchet MS"/>
                <a:hlinkClick r:id="rId12"/>
              </a:rPr>
              <a:t>civil rights</a:t>
            </a:r>
            <a:r>
              <a:rPr lang="en" sz="1400">
                <a:solidFill>
                  <a:schemeClr val="dk1"/>
                </a:solidFill>
                <a:latin typeface="Trebuchet MS"/>
                <a:ea typeface="Trebuchet MS"/>
                <a:cs typeface="Trebuchet MS"/>
                <a:sym typeface="Trebuchet MS"/>
              </a:rPr>
              <a:t>, </a:t>
            </a:r>
            <a:r>
              <a:rPr lang="en" sz="1400" u="sng">
                <a:solidFill>
                  <a:srgbClr val="114488"/>
                </a:solidFill>
                <a:latin typeface="Trebuchet MS"/>
                <a:ea typeface="Trebuchet MS"/>
                <a:cs typeface="Trebuchet MS"/>
                <a:sym typeface="Trebuchet MS"/>
                <a:hlinkClick r:id="rId13"/>
              </a:rPr>
              <a:t>women’s rights</a:t>
            </a:r>
            <a:r>
              <a:rPr lang="en" sz="1400">
                <a:solidFill>
                  <a:schemeClr val="dk1"/>
                </a:solidFill>
                <a:latin typeface="Trebuchet MS"/>
                <a:ea typeface="Trebuchet MS"/>
                <a:cs typeface="Trebuchet MS"/>
                <a:sym typeface="Trebuchet MS"/>
              </a:rPr>
              <a:t>, </a:t>
            </a:r>
            <a:r>
              <a:rPr lang="en" sz="1400" u="sng">
                <a:solidFill>
                  <a:srgbClr val="114488"/>
                </a:solidFill>
                <a:latin typeface="Trebuchet MS"/>
                <a:ea typeface="Trebuchet MS"/>
                <a:cs typeface="Trebuchet MS"/>
                <a:sym typeface="Trebuchet MS"/>
                <a:hlinkClick r:id="rId14"/>
              </a:rPr>
              <a:t>immigration</a:t>
            </a:r>
          </a:p>
          <a:p>
            <a:pPr>
              <a:spcBef>
                <a:spcPts val="0"/>
              </a:spcBef>
              <a:buNone/>
            </a:pPr>
            <a:r>
              <a:t/>
            </a:r>
            <a:endParaRPr/>
          </a:p>
        </p:txBody>
      </p:sp>
      <p:pic>
        <p:nvPicPr>
          <p:cNvPr id="209" name="Shape 209"/>
          <p:cNvPicPr preferRelativeResize="0"/>
          <p:nvPr/>
        </p:nvPicPr>
        <p:blipFill>
          <a:blip r:embed="rId15">
            <a:alphaModFix/>
          </a:blip>
          <a:stretch>
            <a:fillRect/>
          </a:stretch>
        </p:blipFill>
        <p:spPr>
          <a:xfrm>
            <a:off x="2567275" y="101100"/>
            <a:ext cx="1194884" cy="1607499"/>
          </a:xfrm>
          <a:prstGeom prst="rect">
            <a:avLst/>
          </a:prstGeom>
          <a:noFill/>
          <a:ln>
            <a:noFill/>
          </a:ln>
        </p:spPr>
      </p:pic>
      <p:pic>
        <p:nvPicPr>
          <p:cNvPr id="210" name="Shape 210"/>
          <p:cNvPicPr preferRelativeResize="0"/>
          <p:nvPr/>
        </p:nvPicPr>
        <p:blipFill>
          <a:blip r:embed="rId16">
            <a:alphaModFix/>
          </a:blip>
          <a:stretch>
            <a:fillRect/>
          </a:stretch>
        </p:blipFill>
        <p:spPr>
          <a:xfrm>
            <a:off x="4183899" y="101100"/>
            <a:ext cx="1440957" cy="1607499"/>
          </a:xfrm>
          <a:prstGeom prst="rect">
            <a:avLst/>
          </a:prstGeom>
          <a:noFill/>
          <a:ln>
            <a:noFill/>
          </a:ln>
        </p:spPr>
      </p:pic>
      <p:pic>
        <p:nvPicPr>
          <p:cNvPr id="211" name="Shape 211"/>
          <p:cNvPicPr preferRelativeResize="0"/>
          <p:nvPr/>
        </p:nvPicPr>
        <p:blipFill>
          <a:blip r:embed="rId17">
            <a:alphaModFix/>
          </a:blip>
          <a:stretch>
            <a:fillRect/>
          </a:stretch>
        </p:blipFill>
        <p:spPr>
          <a:xfrm>
            <a:off x="6040687" y="101100"/>
            <a:ext cx="1077862" cy="1607500"/>
          </a:xfrm>
          <a:prstGeom prst="rect">
            <a:avLst/>
          </a:prstGeom>
          <a:noFill/>
          <a:ln>
            <a:noFill/>
          </a:ln>
        </p:spPr>
      </p:pic>
      <p:pic>
        <p:nvPicPr>
          <p:cNvPr id="212" name="Shape 212"/>
          <p:cNvPicPr preferRelativeResize="0"/>
          <p:nvPr/>
        </p:nvPicPr>
        <p:blipFill rotWithShape="1">
          <a:blip r:embed="rId18">
            <a:alphaModFix/>
          </a:blip>
          <a:srcRect b="0" l="10359" r="11515" t="2162"/>
          <a:stretch/>
        </p:blipFill>
        <p:spPr>
          <a:xfrm>
            <a:off x="7534400" y="101100"/>
            <a:ext cx="1283638" cy="1607499"/>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Information Overload! </a:t>
            </a:r>
            <a:r>
              <a:rPr lang="en">
                <a:solidFill>
                  <a:srgbClr val="FF9900"/>
                </a:solidFill>
              </a:rPr>
              <a:t>A</a:t>
            </a:r>
          </a:p>
        </p:txBody>
      </p:sp>
      <p:sp>
        <p:nvSpPr>
          <p:cNvPr id="218" name="Shape 218"/>
          <p:cNvSpPr txBox="1"/>
          <p:nvPr>
            <p:ph idx="1" type="body"/>
          </p:nvPr>
        </p:nvSpPr>
        <p:spPr>
          <a:xfrm>
            <a:off x="374725" y="1349225"/>
            <a:ext cx="8229600" cy="3623400"/>
          </a:xfrm>
          <a:prstGeom prst="rect">
            <a:avLst/>
          </a:prstGeom>
        </p:spPr>
        <p:txBody>
          <a:bodyPr anchorCtr="0" anchor="t" bIns="91425" lIns="91425" rIns="91425" tIns="91425">
            <a:noAutofit/>
          </a:bodyPr>
          <a:lstStyle/>
          <a:p>
            <a:pPr indent="-342900" lvl="0" marL="457200" rtl="0">
              <a:lnSpc>
                <a:spcPct val="115000"/>
              </a:lnSpc>
              <a:spcBef>
                <a:spcPts val="0"/>
              </a:spcBef>
              <a:buClr>
                <a:schemeClr val="dk1"/>
              </a:buClr>
              <a:buSzPct val="100000"/>
              <a:buFont typeface="Trebuchet MS"/>
              <a:buAutoNum type="arabicPeriod"/>
            </a:pPr>
            <a:r>
              <a:rPr lang="en">
                <a:solidFill>
                  <a:schemeClr val="dk1"/>
                </a:solidFill>
                <a:latin typeface="Trebuchet MS"/>
                <a:ea typeface="Trebuchet MS"/>
                <a:cs typeface="Trebuchet MS"/>
                <a:sym typeface="Trebuchet MS"/>
              </a:rPr>
              <a:t>You will work in two teams.  Choose a name that has something to do with information or books or your sparkling intelligence.</a:t>
            </a:r>
          </a:p>
          <a:p>
            <a:pPr indent="-342900" lvl="0" marL="457200" rtl="0">
              <a:lnSpc>
                <a:spcPct val="115000"/>
              </a:lnSpc>
              <a:spcBef>
                <a:spcPts val="0"/>
              </a:spcBef>
              <a:buClr>
                <a:schemeClr val="dk1"/>
              </a:buClr>
              <a:buSzPct val="100000"/>
              <a:buFont typeface="Trebuchet MS"/>
              <a:buAutoNum type="arabicPeriod"/>
            </a:pPr>
            <a:r>
              <a:rPr lang="en">
                <a:solidFill>
                  <a:schemeClr val="dk1"/>
                </a:solidFill>
                <a:latin typeface="Trebuchet MS"/>
                <a:ea typeface="Trebuchet MS"/>
                <a:cs typeface="Trebuchet MS"/>
                <a:sym typeface="Trebuchet MS"/>
              </a:rPr>
              <a:t>Peruse the selection of informational books.  What ages are they best for?  What kinds of information do they contain?  How would you respond to them as a child?  How would you use them as a teacher or librarian?</a:t>
            </a:r>
          </a:p>
          <a:p>
            <a:pPr indent="-342900" lvl="0" marL="457200" rtl="0">
              <a:lnSpc>
                <a:spcPct val="115000"/>
              </a:lnSpc>
              <a:spcBef>
                <a:spcPts val="0"/>
              </a:spcBef>
              <a:buClr>
                <a:schemeClr val="dk1"/>
              </a:buClr>
              <a:buSzPct val="100000"/>
              <a:buFont typeface="Trebuchet MS"/>
              <a:buAutoNum type="arabicPeriod"/>
            </a:pPr>
            <a:r>
              <a:rPr lang="en">
                <a:solidFill>
                  <a:schemeClr val="dk1"/>
                </a:solidFill>
                <a:latin typeface="Trebuchet MS"/>
                <a:ea typeface="Trebuchet MS"/>
                <a:cs typeface="Trebuchet MS"/>
                <a:sym typeface="Trebuchet MS"/>
              </a:rPr>
              <a:t>Choose one of the informational books and create a trivia question for the other team to answer.  Write your question on your question card.</a:t>
            </a:r>
          </a:p>
          <a:p>
            <a:pPr indent="-342900" lvl="0" marL="457200" rtl="0">
              <a:lnSpc>
                <a:spcPct val="115000"/>
              </a:lnSpc>
              <a:spcBef>
                <a:spcPts val="0"/>
              </a:spcBef>
              <a:buClr>
                <a:schemeClr val="dk1"/>
              </a:buClr>
              <a:buSzPct val="100000"/>
              <a:buFont typeface="Trebuchet MS"/>
              <a:buAutoNum type="arabicPeriod"/>
            </a:pPr>
            <a:r>
              <a:rPr lang="en">
                <a:solidFill>
                  <a:schemeClr val="dk1"/>
                </a:solidFill>
                <a:latin typeface="Trebuchet MS"/>
                <a:ea typeface="Trebuchet MS"/>
                <a:cs typeface="Trebuchet MS"/>
                <a:sym typeface="Trebuchet MS"/>
              </a:rPr>
              <a:t>On the numerically corresponding answer card, write the answer to your question, along with the page number and title of the book where you found the information.</a:t>
            </a:r>
          </a:p>
          <a:p>
            <a:pPr indent="-342900" lvl="0" marL="457200" rtl="0">
              <a:lnSpc>
                <a:spcPct val="115000"/>
              </a:lnSpc>
              <a:spcBef>
                <a:spcPts val="0"/>
              </a:spcBef>
              <a:buClr>
                <a:schemeClr val="dk1"/>
              </a:buClr>
              <a:buSzPct val="100000"/>
              <a:buFont typeface="Trebuchet MS"/>
              <a:buAutoNum type="arabicPeriod"/>
            </a:pPr>
            <a:r>
              <a:rPr lang="en">
                <a:solidFill>
                  <a:schemeClr val="dk1"/>
                </a:solidFill>
                <a:latin typeface="Trebuchet MS"/>
                <a:ea typeface="Trebuchet MS"/>
                <a:cs typeface="Trebuchet MS"/>
                <a:sym typeface="Trebuchet MS"/>
              </a:rPr>
              <a:t>When your team has five completed index cards (10 questions), buzz in.</a:t>
            </a:r>
          </a:p>
        </p:txBody>
      </p:sp>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Information Overload! </a:t>
            </a:r>
            <a:r>
              <a:rPr lang="en">
                <a:solidFill>
                  <a:srgbClr val="FF9900"/>
                </a:solidFill>
              </a:rPr>
              <a:t>B</a:t>
            </a:r>
          </a:p>
        </p:txBody>
      </p:sp>
      <p:sp>
        <p:nvSpPr>
          <p:cNvPr id="224" name="Shape 224"/>
          <p:cNvSpPr txBox="1"/>
          <p:nvPr>
            <p:ph idx="1" type="body"/>
          </p:nvPr>
        </p:nvSpPr>
        <p:spPr>
          <a:xfrm>
            <a:off x="457200" y="1396374"/>
            <a:ext cx="8229600" cy="3293400"/>
          </a:xfrm>
          <a:prstGeom prst="rect">
            <a:avLst/>
          </a:prstGeom>
        </p:spPr>
        <p:txBody>
          <a:bodyPr anchorCtr="0" anchor="t" bIns="91425" lIns="91425" rIns="91425" tIns="91425">
            <a:noAutofit/>
          </a:bodyPr>
          <a:lstStyle/>
          <a:p>
            <a:pPr indent="-342900" lvl="0" marL="457200" rtl="0">
              <a:lnSpc>
                <a:spcPct val="115000"/>
              </a:lnSpc>
              <a:spcBef>
                <a:spcPts val="0"/>
              </a:spcBef>
              <a:buClr>
                <a:schemeClr val="dk1"/>
              </a:buClr>
              <a:buSzPct val="100000"/>
              <a:buFont typeface="Trebuchet MS"/>
              <a:buAutoNum type="arabicPeriod" startAt="6"/>
            </a:pPr>
            <a:r>
              <a:rPr lang="en">
                <a:solidFill>
                  <a:schemeClr val="dk1"/>
                </a:solidFill>
                <a:latin typeface="Trebuchet MS"/>
                <a:ea typeface="Trebuchet MS"/>
                <a:cs typeface="Trebuchet MS"/>
                <a:sym typeface="Trebuchet MS"/>
              </a:rPr>
              <a:t>The first team to buzz scores two bonus points. (-2 points for premature buzzing!)</a:t>
            </a:r>
          </a:p>
          <a:p>
            <a:pPr indent="-342900" lvl="0" marL="457200" rtl="0">
              <a:lnSpc>
                <a:spcPct val="115000"/>
              </a:lnSpc>
              <a:spcBef>
                <a:spcPts val="0"/>
              </a:spcBef>
              <a:buClr>
                <a:schemeClr val="dk1"/>
              </a:buClr>
              <a:buSzPct val="100000"/>
              <a:buFont typeface="Trebuchet MS"/>
              <a:buAutoNum type="arabicPeriod" startAt="6"/>
            </a:pPr>
            <a:r>
              <a:rPr lang="en">
                <a:solidFill>
                  <a:schemeClr val="dk1"/>
                </a:solidFill>
                <a:latin typeface="Trebuchet MS"/>
                <a:ea typeface="Trebuchet MS"/>
                <a:cs typeface="Trebuchet MS"/>
                <a:sym typeface="Trebuchet MS"/>
              </a:rPr>
              <a:t>Keep your answer cards, but trade question cards with the other team.</a:t>
            </a:r>
          </a:p>
          <a:p>
            <a:pPr indent="-342900" lvl="0" marL="457200" rtl="0">
              <a:lnSpc>
                <a:spcPct val="115000"/>
              </a:lnSpc>
              <a:spcBef>
                <a:spcPts val="0"/>
              </a:spcBef>
              <a:buClr>
                <a:schemeClr val="dk1"/>
              </a:buClr>
              <a:buSzPct val="100000"/>
              <a:buFont typeface="Trebuchet MS"/>
              <a:buAutoNum type="arabicPeriod" startAt="6"/>
            </a:pPr>
            <a:r>
              <a:rPr lang="en">
                <a:solidFill>
                  <a:schemeClr val="dk1"/>
                </a:solidFill>
                <a:latin typeface="Trebuchet MS"/>
                <a:ea typeface="Trebuchet MS"/>
                <a:cs typeface="Trebuchet MS"/>
                <a:sym typeface="Trebuchet MS"/>
              </a:rPr>
              <a:t>Using the informational books, each person will answer two of the other team’s trivia questions.</a:t>
            </a:r>
          </a:p>
          <a:p>
            <a:pPr indent="-342900" lvl="0" marL="457200" rtl="0">
              <a:lnSpc>
                <a:spcPct val="115000"/>
              </a:lnSpc>
              <a:spcBef>
                <a:spcPts val="0"/>
              </a:spcBef>
              <a:buClr>
                <a:schemeClr val="dk1"/>
              </a:buClr>
              <a:buSzPct val="100000"/>
              <a:buFont typeface="Trebuchet MS"/>
              <a:buAutoNum type="arabicPeriod" startAt="6"/>
            </a:pPr>
            <a:r>
              <a:rPr lang="en">
                <a:solidFill>
                  <a:schemeClr val="dk1"/>
                </a:solidFill>
                <a:latin typeface="Trebuchet MS"/>
                <a:ea typeface="Trebuchet MS"/>
                <a:cs typeface="Trebuchet MS"/>
                <a:sym typeface="Trebuchet MS"/>
              </a:rPr>
              <a:t>When your team has ten complete trivia answers, buzz in.  The first team to buzz scores two bonus points. (-2 points for premature buzzing!)</a:t>
            </a:r>
          </a:p>
          <a:p>
            <a:pPr indent="-342900" lvl="0" marL="457200">
              <a:lnSpc>
                <a:spcPct val="115000"/>
              </a:lnSpc>
              <a:spcBef>
                <a:spcPts val="0"/>
              </a:spcBef>
              <a:buClr>
                <a:schemeClr val="dk1"/>
              </a:buClr>
              <a:buSzPct val="100000"/>
              <a:buFont typeface="Trebuchet MS"/>
              <a:buAutoNum type="arabicPeriod" startAt="6"/>
            </a:pPr>
            <a:r>
              <a:rPr lang="en">
                <a:solidFill>
                  <a:schemeClr val="dk1"/>
                </a:solidFill>
                <a:latin typeface="Trebuchet MS"/>
                <a:ea typeface="Trebuchet MS"/>
                <a:cs typeface="Trebuchet MS"/>
                <a:sym typeface="Trebuchet MS"/>
              </a:rPr>
              <a:t>Teams receive one point for each question answered correctly.  The team that scores the most points wins!  The team that scores the second-most points also wins...just not quite as much.</a:t>
            </a:r>
          </a:p>
        </p:txBody>
      </p:sp>
    </p:spTree>
  </p:cSld>
  <p:clrMapOvr>
    <a:masterClrMapping/>
  </p:clrMapOvr>
  <mc:AlternateContent>
    <mc:Choice Requires="p14">
      <p:transition spd="slow">
        <p14:flip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Sample Question Card</a:t>
            </a:r>
          </a:p>
        </p:txBody>
      </p:sp>
      <p:sp>
        <p:nvSpPr>
          <p:cNvPr id="230" name="Shape 230"/>
          <p:cNvSpPr txBox="1"/>
          <p:nvPr>
            <p:ph idx="1" type="body"/>
          </p:nvPr>
        </p:nvSpPr>
        <p:spPr>
          <a:xfrm>
            <a:off x="457200" y="1278516"/>
            <a:ext cx="8229600" cy="3630300"/>
          </a:xfrm>
          <a:prstGeom prst="rect">
            <a:avLst/>
          </a:prstGeom>
        </p:spPr>
        <p:txBody>
          <a:bodyPr anchorCtr="0" anchor="t" bIns="91425" lIns="91425" rIns="91425" tIns="91425">
            <a:noAutofit/>
          </a:bodyPr>
          <a:lstStyle/>
          <a:p>
            <a:pPr rtl="0">
              <a:spcBef>
                <a:spcPts val="0"/>
              </a:spcBef>
              <a:buNone/>
            </a:pPr>
            <a:r>
              <a:rPr lang="en" sz="3600"/>
              <a:t>Q1: </a:t>
            </a:r>
            <a:r>
              <a:rPr lang="en" sz="3600">
                <a:latin typeface="Trebuchet MS"/>
                <a:ea typeface="Trebuchet MS"/>
                <a:cs typeface="Trebuchet MS"/>
                <a:sym typeface="Trebuchet MS"/>
              </a:rPr>
              <a:t>What do you call the outer boundary of a black hole?</a:t>
            </a:r>
          </a:p>
          <a:p>
            <a:pPr rtl="0">
              <a:spcBef>
                <a:spcPts val="0"/>
              </a:spcBef>
              <a:buNone/>
            </a:pPr>
            <a:r>
              <a:t/>
            </a:r>
            <a:endParaRPr sz="3600">
              <a:solidFill>
                <a:schemeClr val="dk1"/>
              </a:solidFill>
              <a:latin typeface="Trebuchet MS"/>
              <a:ea typeface="Trebuchet MS"/>
              <a:cs typeface="Trebuchet MS"/>
              <a:sym typeface="Trebuchet MS"/>
            </a:endParaRPr>
          </a:p>
          <a:p>
            <a:pPr>
              <a:spcBef>
                <a:spcPts val="0"/>
              </a:spcBef>
              <a:buNone/>
            </a:pPr>
            <a:r>
              <a:rPr lang="en" sz="3600">
                <a:latin typeface="Trebuchet MS"/>
                <a:ea typeface="Trebuchet MS"/>
                <a:cs typeface="Trebuchet MS"/>
                <a:sym typeface="Trebuchet MS"/>
              </a:rPr>
              <a:t>Q2: What kind of insect do forensic entomologists use to determine a body’s time of death?</a:t>
            </a: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Sample Answer Card</a:t>
            </a:r>
          </a:p>
        </p:txBody>
      </p:sp>
      <p:sp>
        <p:nvSpPr>
          <p:cNvPr id="236" name="Shape 236"/>
          <p:cNvSpPr txBox="1"/>
          <p:nvPr>
            <p:ph idx="1" type="body"/>
          </p:nvPr>
        </p:nvSpPr>
        <p:spPr>
          <a:xfrm>
            <a:off x="457200" y="1278523"/>
            <a:ext cx="8229600" cy="3081299"/>
          </a:xfrm>
          <a:prstGeom prst="rect">
            <a:avLst/>
          </a:prstGeom>
        </p:spPr>
        <p:txBody>
          <a:bodyPr anchorCtr="0" anchor="t" bIns="91425" lIns="91425" rIns="91425" tIns="91425">
            <a:noAutofit/>
          </a:bodyPr>
          <a:lstStyle/>
          <a:p>
            <a:pPr rtl="0">
              <a:spcBef>
                <a:spcPts val="0"/>
              </a:spcBef>
              <a:buNone/>
            </a:pPr>
            <a:r>
              <a:rPr lang="en" sz="3600"/>
              <a:t>A1: The Event Horizon</a:t>
            </a:r>
          </a:p>
          <a:p>
            <a:pPr rtl="0">
              <a:spcBef>
                <a:spcPts val="0"/>
              </a:spcBef>
              <a:buNone/>
            </a:pPr>
            <a:r>
              <a:rPr lang="en" sz="3600"/>
              <a:t>(</a:t>
            </a:r>
            <a:r>
              <a:rPr i="1" lang="en" sz="3600">
                <a:latin typeface="Trebuchet MS"/>
                <a:ea typeface="Trebuchet MS"/>
                <a:cs typeface="Trebuchet MS"/>
                <a:sym typeface="Trebuchet MS"/>
              </a:rPr>
              <a:t>A Black Hole is Not a Hole, </a:t>
            </a:r>
            <a:r>
              <a:rPr lang="en" sz="3600">
                <a:latin typeface="Trebuchet MS"/>
                <a:ea typeface="Trebuchet MS"/>
                <a:cs typeface="Trebuchet MS"/>
                <a:sym typeface="Trebuchet MS"/>
              </a:rPr>
              <a:t>p. 16)</a:t>
            </a:r>
          </a:p>
          <a:p>
            <a:pPr rtl="0">
              <a:spcBef>
                <a:spcPts val="0"/>
              </a:spcBef>
              <a:buNone/>
            </a:pPr>
            <a:r>
              <a:t/>
            </a:r>
            <a:endParaRPr sz="3600">
              <a:latin typeface="Trebuchet MS"/>
              <a:ea typeface="Trebuchet MS"/>
              <a:cs typeface="Trebuchet MS"/>
              <a:sym typeface="Trebuchet MS"/>
            </a:endParaRPr>
          </a:p>
          <a:p>
            <a:pPr rtl="0">
              <a:spcBef>
                <a:spcPts val="0"/>
              </a:spcBef>
              <a:buNone/>
            </a:pPr>
            <a:r>
              <a:rPr lang="en" sz="3600">
                <a:latin typeface="Trebuchet MS"/>
                <a:ea typeface="Trebuchet MS"/>
                <a:cs typeface="Trebuchet MS"/>
                <a:sym typeface="Trebuchet MS"/>
              </a:rPr>
              <a:t>A2: The Blowfly</a:t>
            </a:r>
          </a:p>
          <a:p>
            <a:pPr>
              <a:spcBef>
                <a:spcPts val="0"/>
              </a:spcBef>
              <a:buNone/>
            </a:pPr>
            <a:r>
              <a:rPr lang="en" sz="3600">
                <a:latin typeface="Trebuchet MS"/>
                <a:ea typeface="Trebuchet MS"/>
                <a:cs typeface="Trebuchet MS"/>
                <a:sym typeface="Trebuchet MS"/>
              </a:rPr>
              <a:t>(</a:t>
            </a:r>
            <a:r>
              <a:rPr i="1" lang="en" sz="3600">
                <a:latin typeface="Trebuchet MS"/>
                <a:ea typeface="Trebuchet MS"/>
                <a:cs typeface="Trebuchet MS"/>
                <a:sym typeface="Trebuchet MS"/>
              </a:rPr>
              <a:t>The Bug Scientists, </a:t>
            </a:r>
            <a:r>
              <a:rPr lang="en" sz="3600">
                <a:latin typeface="Trebuchet MS"/>
                <a:ea typeface="Trebuchet MS"/>
                <a:cs typeface="Trebuchet MS"/>
                <a:sym typeface="Trebuchet MS"/>
              </a:rPr>
              <a:t>p. 29)</a:t>
            </a:r>
          </a:p>
        </p:txBody>
      </p:sp>
    </p:spTree>
  </p:cSld>
  <p:clrMapOvr>
    <a:masterClrMapping/>
  </p:clrMapOvr>
  <mc:AlternateContent>
    <mc:Choice Requires="p14">
      <p:transition spd="slow">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NF, How Dewey Love You?</a:t>
            </a:r>
          </a:p>
        </p:txBody>
      </p:sp>
      <p:sp>
        <p:nvSpPr>
          <p:cNvPr id="97" name="Shape 97"/>
          <p:cNvSpPr txBox="1"/>
          <p:nvPr>
            <p:ph idx="1" type="body"/>
          </p:nvPr>
        </p:nvSpPr>
        <p:spPr>
          <a:xfrm>
            <a:off x="0" y="1360650"/>
            <a:ext cx="6452399" cy="3659700"/>
          </a:xfrm>
          <a:prstGeom prst="rect">
            <a:avLst/>
          </a:prstGeom>
        </p:spPr>
        <p:txBody>
          <a:bodyPr anchorCtr="0" anchor="t" bIns="91425" lIns="91425" rIns="91425" tIns="91425">
            <a:noAutofit/>
          </a:bodyPr>
          <a:lstStyle/>
          <a:p>
            <a:pPr indent="-381000" lvl="0" marL="457200" rtl="0">
              <a:spcBef>
                <a:spcPts val="0"/>
              </a:spcBef>
              <a:buClr>
                <a:schemeClr val="dk2"/>
              </a:buClr>
              <a:buSzPct val="100000"/>
              <a:buFont typeface="Arial"/>
              <a:buChar char="●"/>
            </a:pPr>
            <a:r>
              <a:rPr lang="en" sz="2400"/>
              <a:t>Acquire information and Understand the world</a:t>
            </a:r>
          </a:p>
          <a:p>
            <a:pPr indent="-381000" lvl="0" marL="457200" rtl="0">
              <a:spcBef>
                <a:spcPts val="0"/>
              </a:spcBef>
              <a:buClr>
                <a:schemeClr val="dk2"/>
              </a:buClr>
              <a:buSzPct val="100000"/>
              <a:buFont typeface="Arial"/>
              <a:buChar char="●"/>
            </a:pPr>
            <a:r>
              <a:rPr lang="en" sz="2400"/>
              <a:t>Make connections between our lives and learning</a:t>
            </a:r>
          </a:p>
          <a:p>
            <a:pPr indent="-381000" lvl="0" marL="457200" rtl="0">
              <a:spcBef>
                <a:spcPts val="0"/>
              </a:spcBef>
              <a:buClr>
                <a:schemeClr val="dk2"/>
              </a:buClr>
              <a:buSzPct val="100000"/>
              <a:buFont typeface="Arial"/>
              <a:buChar char="●"/>
            </a:pPr>
            <a:r>
              <a:rPr lang="en" sz="2400"/>
              <a:t>Introduce scientific method, and vocabulary</a:t>
            </a:r>
          </a:p>
          <a:p>
            <a:pPr indent="-381000" lvl="0" marL="457200" rtl="0">
              <a:spcBef>
                <a:spcPts val="0"/>
              </a:spcBef>
              <a:buClr>
                <a:schemeClr val="dk2"/>
              </a:buClr>
              <a:buSzPct val="100000"/>
              <a:buFont typeface="Arial"/>
              <a:buChar char="●"/>
            </a:pPr>
            <a:r>
              <a:rPr lang="en" sz="2400"/>
              <a:t>Encourages self reliance </a:t>
            </a:r>
          </a:p>
          <a:p>
            <a:pPr indent="-381000" lvl="0" marL="457200" rtl="0">
              <a:spcBef>
                <a:spcPts val="0"/>
              </a:spcBef>
              <a:buClr>
                <a:schemeClr val="dk2"/>
              </a:buClr>
              <a:buSzPct val="100000"/>
              <a:buFont typeface="Arial"/>
              <a:buChar char="●"/>
            </a:pPr>
            <a:r>
              <a:rPr lang="en" sz="2400"/>
              <a:t>Fosters critical reading and thinking skills</a:t>
            </a:r>
          </a:p>
          <a:p>
            <a:pPr indent="-381000" lvl="0" marL="457200" rtl="0">
              <a:spcBef>
                <a:spcPts val="0"/>
              </a:spcBef>
              <a:buClr>
                <a:schemeClr val="dk2"/>
              </a:buClr>
              <a:buSzPct val="100000"/>
              <a:buFont typeface="Arial"/>
              <a:buChar char="●"/>
            </a:pPr>
            <a:r>
              <a:rPr lang="en" sz="2400"/>
              <a:t>Celebrates curiosity</a:t>
            </a:r>
          </a:p>
          <a:p>
            <a:pPr indent="-381000" lvl="0" marL="457200" rtl="0">
              <a:spcBef>
                <a:spcPts val="0"/>
              </a:spcBef>
              <a:buClr>
                <a:schemeClr val="dk2"/>
              </a:buClr>
              <a:buSzPct val="100000"/>
              <a:buFont typeface="Arial"/>
              <a:buChar char="●"/>
            </a:pPr>
            <a:r>
              <a:rPr lang="en" sz="2400"/>
              <a:t>FUN!</a:t>
            </a:r>
          </a:p>
          <a:p>
            <a:pPr lvl="0" rtl="0">
              <a:spcBef>
                <a:spcPts val="0"/>
              </a:spcBef>
              <a:buNone/>
            </a:pPr>
            <a:r>
              <a:t/>
            </a:r>
            <a:endParaRPr/>
          </a:p>
          <a:p>
            <a:pPr lvl="0"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pic>
        <p:nvPicPr>
          <p:cNvPr id="98" name="Shape 98"/>
          <p:cNvPicPr preferRelativeResize="0"/>
          <p:nvPr/>
        </p:nvPicPr>
        <p:blipFill rotWithShape="1">
          <a:blip r:embed="rId3">
            <a:alphaModFix/>
          </a:blip>
          <a:srcRect b="0" l="0" r="0" t="5141"/>
          <a:stretch/>
        </p:blipFill>
        <p:spPr>
          <a:xfrm>
            <a:off x="6137850" y="1483800"/>
            <a:ext cx="3006149" cy="3659700"/>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Handy Resources for You!</a:t>
            </a:r>
          </a:p>
        </p:txBody>
      </p:sp>
      <p:sp>
        <p:nvSpPr>
          <p:cNvPr id="242" name="Shape 242"/>
          <p:cNvSpPr txBox="1"/>
          <p:nvPr>
            <p:ph idx="1" type="body"/>
          </p:nvPr>
        </p:nvSpPr>
        <p:spPr>
          <a:xfrm>
            <a:off x="763575" y="1266750"/>
            <a:ext cx="8026800" cy="3630300"/>
          </a:xfrm>
          <a:prstGeom prst="rect">
            <a:avLst/>
          </a:prstGeom>
        </p:spPr>
        <p:txBody>
          <a:bodyPr anchorCtr="0" anchor="t" bIns="91425" lIns="91425" rIns="91425" tIns="91425">
            <a:noAutofit/>
          </a:bodyPr>
          <a:lstStyle/>
          <a:p>
            <a:pPr lvl="0" rtl="0">
              <a:lnSpc>
                <a:spcPct val="146250"/>
              </a:lnSpc>
              <a:spcBef>
                <a:spcPts val="0"/>
              </a:spcBef>
              <a:buNone/>
            </a:pPr>
            <a:r>
              <a:rPr i="1" lang="en" u="sng">
                <a:solidFill>
                  <a:schemeClr val="hlink"/>
                </a:solidFill>
                <a:latin typeface="Trebuchet MS"/>
                <a:ea typeface="Trebuchet MS"/>
                <a:cs typeface="Trebuchet MS"/>
                <a:sym typeface="Trebuchet MS"/>
                <a:hlinkClick r:id="rId3"/>
              </a:rPr>
              <a:t>Exploring Environmental Science with Children and Teens</a:t>
            </a:r>
          </a:p>
          <a:p>
            <a:pPr lvl="0" rtl="0">
              <a:lnSpc>
                <a:spcPct val="146250"/>
              </a:lnSpc>
              <a:spcBef>
                <a:spcPts val="0"/>
              </a:spcBef>
              <a:buNone/>
            </a:pPr>
            <a:r>
              <a:rPr lang="en" sz="1400">
                <a:solidFill>
                  <a:schemeClr val="dk1"/>
                </a:solidFill>
                <a:latin typeface="Trebuchet MS"/>
                <a:ea typeface="Trebuchet MS"/>
                <a:cs typeface="Trebuchet MS"/>
                <a:sym typeface="Trebuchet MS"/>
              </a:rPr>
              <a:t>By Eileen G. Harrington, 2014</a:t>
            </a:r>
          </a:p>
          <a:p>
            <a:pPr lvl="0" rtl="0">
              <a:lnSpc>
                <a:spcPct val="146250"/>
              </a:lnSpc>
              <a:spcBef>
                <a:spcPts val="0"/>
              </a:spcBef>
              <a:buClr>
                <a:schemeClr val="dk1"/>
              </a:buClr>
              <a:buSzPct val="78571"/>
              <a:buFont typeface="Arial"/>
              <a:buNone/>
            </a:pPr>
            <a:r>
              <a:rPr i="1" lang="en" sz="1400">
                <a:solidFill>
                  <a:schemeClr val="dk1"/>
                </a:solidFill>
                <a:latin typeface="Trebuchet MS"/>
                <a:ea typeface="Trebuchet MS"/>
                <a:cs typeface="Trebuchet MS"/>
                <a:sym typeface="Trebuchet MS"/>
              </a:rPr>
              <a:t>Resources and programming ideas for both entertaining and educating children of all ages and their families in the area of environmental science. Includes book lists, activity plans, scientific background information, and alignment with the Common Core State Standards.</a:t>
            </a:r>
          </a:p>
          <a:p>
            <a:pPr rtl="0">
              <a:spcBef>
                <a:spcPts val="0"/>
              </a:spcBef>
              <a:buNone/>
            </a:pPr>
            <a:r>
              <a:t/>
            </a:r>
            <a:endParaRPr/>
          </a:p>
          <a:p>
            <a:pPr rtl="0">
              <a:lnSpc>
                <a:spcPct val="150000"/>
              </a:lnSpc>
              <a:spcBef>
                <a:spcPts val="0"/>
              </a:spcBef>
              <a:buNone/>
            </a:pPr>
            <a:r>
              <a:rPr i="1" lang="en" u="sng">
                <a:solidFill>
                  <a:srgbClr val="0B5394"/>
                </a:solidFill>
                <a:latin typeface="Trebuchet MS"/>
                <a:ea typeface="Trebuchet MS"/>
                <a:cs typeface="Trebuchet MS"/>
                <a:sym typeface="Trebuchet MS"/>
              </a:rPr>
              <a:t>Nonfiction Matters</a:t>
            </a:r>
          </a:p>
          <a:p>
            <a:pPr rtl="0">
              <a:lnSpc>
                <a:spcPct val="150000"/>
              </a:lnSpc>
              <a:spcBef>
                <a:spcPts val="0"/>
              </a:spcBef>
              <a:buNone/>
            </a:pPr>
            <a:r>
              <a:rPr lang="en" sz="1400">
                <a:solidFill>
                  <a:srgbClr val="000000"/>
                </a:solidFill>
                <a:latin typeface="Trebuchet MS"/>
                <a:ea typeface="Trebuchet MS"/>
                <a:cs typeface="Trebuchet MS"/>
                <a:sym typeface="Trebuchet MS"/>
              </a:rPr>
              <a:t>By Stephanie Harvey, 1998</a:t>
            </a:r>
          </a:p>
          <a:p>
            <a:pPr rtl="0">
              <a:lnSpc>
                <a:spcPct val="150000"/>
              </a:lnSpc>
              <a:spcBef>
                <a:spcPts val="0"/>
              </a:spcBef>
              <a:buNone/>
            </a:pPr>
            <a:r>
              <a:rPr i="1" lang="en" sz="1400">
                <a:solidFill>
                  <a:srgbClr val="000000"/>
                </a:solidFill>
                <a:latin typeface="Trebuchet MS"/>
                <a:ea typeface="Trebuchet MS"/>
                <a:cs typeface="Trebuchet MS"/>
                <a:sym typeface="Trebuchet MS"/>
              </a:rPr>
              <a:t>Reference book for teaching nonfiction, conducting research, and improving writing skills for grades 3-8. Provides thamatic bibliographies, and curriculum guides. </a:t>
            </a:r>
          </a:p>
          <a:p>
            <a:pPr>
              <a:lnSpc>
                <a:spcPct val="150000"/>
              </a:lnSpc>
              <a:spcBef>
                <a:spcPts val="0"/>
              </a:spcBef>
              <a:buNone/>
            </a:pPr>
            <a:r>
              <a:t/>
            </a:r>
            <a:endParaRPr i="1"/>
          </a:p>
        </p:txBody>
      </p:sp>
    </p:spTree>
  </p:cSld>
  <p:clrMapOvr>
    <a:masterClrMapping/>
  </p:clrMapOvr>
  <mc:AlternateContent>
    <mc:Choice Requires="p14">
      <p:transition spd="slow">
        <p14:gallery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pic>
        <p:nvPicPr>
          <p:cNvPr id="247" name="Shape 247"/>
          <p:cNvPicPr preferRelativeResize="0"/>
          <p:nvPr/>
        </p:nvPicPr>
        <p:blipFill>
          <a:blip r:embed="rId3">
            <a:alphaModFix/>
          </a:blip>
          <a:stretch>
            <a:fillRect/>
          </a:stretch>
        </p:blipFill>
        <p:spPr>
          <a:xfrm rot="-5400000">
            <a:off x="3022175" y="1586650"/>
            <a:ext cx="3458124" cy="2515025"/>
          </a:xfrm>
          <a:prstGeom prst="rect">
            <a:avLst/>
          </a:prstGeom>
          <a:noFill/>
          <a:ln>
            <a:noFill/>
          </a:ln>
        </p:spPr>
      </p:pic>
      <p:pic>
        <p:nvPicPr>
          <p:cNvPr id="248" name="Shape 248"/>
          <p:cNvPicPr preferRelativeResize="0"/>
          <p:nvPr/>
        </p:nvPicPr>
        <p:blipFill>
          <a:blip r:embed="rId4">
            <a:alphaModFix/>
          </a:blip>
          <a:stretch>
            <a:fillRect/>
          </a:stretch>
        </p:blipFill>
        <p:spPr>
          <a:xfrm>
            <a:off x="2831237" y="0"/>
            <a:ext cx="3481521" cy="5143496"/>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a:hlinkClick r:id="rId4"/>
          </p:cNvPr>
          <p:cNvSpPr/>
          <p:nvPr/>
        </p:nvSpPr>
        <p:spPr>
          <a:xfrm>
            <a:off x="2286000" y="857250"/>
            <a:ext cx="4572000" cy="3429000"/>
          </a:xfrm>
          <a:prstGeom prst="rect">
            <a:avLst/>
          </a:prstGeom>
          <a:blipFill>
            <a:blip r:embed="rId5">
              <a:alphaModFix/>
            </a:blip>
            <a:stretch>
              <a:fillRect/>
            </a:stretch>
          </a:blipFill>
          <a:ln>
            <a:noFill/>
          </a:ln>
        </p:spPr>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457200" y="101100"/>
            <a:ext cx="6117899" cy="1013999"/>
          </a:xfrm>
          <a:prstGeom prst="rect">
            <a:avLst/>
          </a:prstGeom>
        </p:spPr>
        <p:txBody>
          <a:bodyPr anchorCtr="0" anchor="b" bIns="91425" lIns="91425" rIns="91425" tIns="91425">
            <a:noAutofit/>
          </a:bodyPr>
          <a:lstStyle/>
          <a:p>
            <a:pPr>
              <a:spcBef>
                <a:spcPts val="0"/>
              </a:spcBef>
              <a:buNone/>
            </a:pPr>
            <a:r>
              <a:rPr lang="en"/>
              <a:t>Elements of Info Books</a:t>
            </a:r>
          </a:p>
        </p:txBody>
      </p:sp>
      <p:sp>
        <p:nvSpPr>
          <p:cNvPr id="104" name="Shape 104"/>
          <p:cNvSpPr txBox="1"/>
          <p:nvPr>
            <p:ph idx="1" type="body"/>
          </p:nvPr>
        </p:nvSpPr>
        <p:spPr>
          <a:xfrm>
            <a:off x="131300" y="1420222"/>
            <a:ext cx="8229600" cy="2740199"/>
          </a:xfrm>
          <a:prstGeom prst="rect">
            <a:avLst/>
          </a:prstGeom>
        </p:spPr>
        <p:txBody>
          <a:bodyPr anchorCtr="0" anchor="t" bIns="91425" lIns="91425" rIns="91425" tIns="91425">
            <a:noAutofit/>
          </a:bodyPr>
          <a:lstStyle/>
          <a:p>
            <a:pPr lvl="0" rtl="0">
              <a:lnSpc>
                <a:spcPct val="115000"/>
              </a:lnSpc>
              <a:spcBef>
                <a:spcPts val="0"/>
              </a:spcBef>
              <a:buNone/>
            </a:pPr>
            <a:r>
              <a:rPr lang="en" sz="2000"/>
              <a:t>1. Accurate facts</a:t>
            </a:r>
          </a:p>
          <a:p>
            <a:pPr lvl="0" rtl="0">
              <a:lnSpc>
                <a:spcPct val="115000"/>
              </a:lnSpc>
              <a:spcBef>
                <a:spcPts val="0"/>
              </a:spcBef>
              <a:buNone/>
            </a:pPr>
            <a:r>
              <a:rPr lang="en" sz="2000"/>
              <a:t>2. Clarifying illustrations</a:t>
            </a:r>
          </a:p>
          <a:p>
            <a:pPr lvl="0" rtl="0">
              <a:lnSpc>
                <a:spcPct val="115000"/>
              </a:lnSpc>
              <a:spcBef>
                <a:spcPts val="0"/>
              </a:spcBef>
              <a:buNone/>
            </a:pPr>
            <a:r>
              <a:rPr lang="en" sz="2000"/>
              <a:t>3. Analytical thinking</a:t>
            </a:r>
          </a:p>
          <a:p>
            <a:pPr lvl="0" rtl="0">
              <a:lnSpc>
                <a:spcPct val="115000"/>
              </a:lnSpc>
              <a:spcBef>
                <a:spcPts val="0"/>
              </a:spcBef>
              <a:buNone/>
            </a:pPr>
            <a:r>
              <a:rPr lang="en" sz="2000"/>
              <a:t>4. Organization that aids understanding</a:t>
            </a:r>
          </a:p>
          <a:p>
            <a:pPr rtl="0">
              <a:lnSpc>
                <a:spcPct val="115000"/>
              </a:lnSpc>
              <a:spcBef>
                <a:spcPts val="0"/>
              </a:spcBef>
              <a:buNone/>
            </a:pPr>
            <a:r>
              <a:rPr lang="en" sz="2000"/>
              <a:t>5. Style that stimulates interest</a:t>
            </a:r>
          </a:p>
          <a:p>
            <a:pPr rtl="0">
              <a:lnSpc>
                <a:spcPct val="115000"/>
              </a:lnSpc>
              <a:spcBef>
                <a:spcPts val="0"/>
              </a:spcBef>
              <a:buNone/>
            </a:pPr>
            <a:r>
              <a:rPr lang="en" sz="2000"/>
              <a:t>6. Absence of stereotypes</a:t>
            </a:r>
          </a:p>
          <a:p>
            <a:pPr lvl="0" rtl="0">
              <a:lnSpc>
                <a:spcPct val="115000"/>
              </a:lnSpc>
              <a:spcBef>
                <a:spcPts val="0"/>
              </a:spcBef>
              <a:buNone/>
            </a:pPr>
            <a:r>
              <a:rPr lang="en" sz="2800">
                <a:solidFill>
                  <a:srgbClr val="FF9900"/>
                </a:solidFill>
              </a:rPr>
              <a:t>Now rate your info book!</a:t>
            </a:r>
          </a:p>
          <a:p>
            <a:pPr>
              <a:spcBef>
                <a:spcPts val="0"/>
              </a:spcBef>
              <a:buNone/>
            </a:pPr>
            <a:r>
              <a:t/>
            </a:r>
            <a:endParaRPr>
              <a:solidFill>
                <a:srgbClr val="FF0000"/>
              </a:solidFill>
            </a:endParaRPr>
          </a:p>
        </p:txBody>
      </p:sp>
      <p:pic>
        <p:nvPicPr>
          <p:cNvPr id="105" name="Shape 105"/>
          <p:cNvPicPr preferRelativeResize="0"/>
          <p:nvPr/>
        </p:nvPicPr>
        <p:blipFill>
          <a:blip r:embed="rId3">
            <a:alphaModFix/>
          </a:blip>
          <a:stretch>
            <a:fillRect/>
          </a:stretch>
        </p:blipFill>
        <p:spPr>
          <a:xfrm>
            <a:off x="6688437" y="1328737"/>
            <a:ext cx="1838325" cy="2486025"/>
          </a:xfrm>
          <a:prstGeom prst="rect">
            <a:avLst/>
          </a:prstGeom>
          <a:noFill/>
          <a:ln>
            <a:noFill/>
          </a:ln>
        </p:spPr>
      </p:pic>
      <p:pic>
        <p:nvPicPr>
          <p:cNvPr id="106" name="Shape 106"/>
          <p:cNvPicPr preferRelativeResize="0"/>
          <p:nvPr/>
        </p:nvPicPr>
        <p:blipFill>
          <a:blip r:embed="rId4">
            <a:alphaModFix/>
          </a:blip>
          <a:stretch>
            <a:fillRect/>
          </a:stretch>
        </p:blipFill>
        <p:spPr>
          <a:xfrm>
            <a:off x="5188925" y="2676512"/>
            <a:ext cx="1847850" cy="2466975"/>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sz="3600">
                <a:solidFill>
                  <a:srgbClr val="D9D9D9"/>
                </a:solidFill>
              </a:rPr>
              <a:t>Evaluation</a:t>
            </a:r>
          </a:p>
        </p:txBody>
      </p:sp>
      <p:sp>
        <p:nvSpPr>
          <p:cNvPr id="112" name="Shape 112"/>
          <p:cNvSpPr txBox="1"/>
          <p:nvPr>
            <p:ph idx="1" type="body"/>
          </p:nvPr>
        </p:nvSpPr>
        <p:spPr>
          <a:xfrm>
            <a:off x="234250" y="1375149"/>
            <a:ext cx="8229600" cy="3225000"/>
          </a:xfrm>
          <a:prstGeom prst="rect">
            <a:avLst/>
          </a:prstGeom>
        </p:spPr>
        <p:txBody>
          <a:bodyPr anchorCtr="0" anchor="t" bIns="91425" lIns="91425" rIns="91425" tIns="91425">
            <a:noAutofit/>
          </a:bodyPr>
          <a:lstStyle/>
          <a:p>
            <a:pPr indent="-355600" lvl="0" marL="457200" rtl="0">
              <a:lnSpc>
                <a:spcPct val="115000"/>
              </a:lnSpc>
              <a:spcBef>
                <a:spcPts val="0"/>
              </a:spcBef>
              <a:buClr>
                <a:schemeClr val="dk2"/>
              </a:buClr>
              <a:buSzPct val="100000"/>
              <a:buFont typeface="Arial"/>
              <a:buAutoNum type="arabicPeriod"/>
            </a:pPr>
            <a:r>
              <a:rPr lang="en" sz="2000"/>
              <a:t>Is the author qualified? 							</a:t>
            </a:r>
          </a:p>
          <a:p>
            <a:pPr indent="-355600" lvl="0" marL="457200" rtl="0">
              <a:lnSpc>
                <a:spcPct val="115000"/>
              </a:lnSpc>
              <a:spcBef>
                <a:spcPts val="0"/>
              </a:spcBef>
              <a:buClr>
                <a:schemeClr val="dk2"/>
              </a:buClr>
              <a:buSzPct val="100000"/>
              <a:buFont typeface="Arial"/>
              <a:buAutoNum type="arabicPeriod"/>
            </a:pPr>
            <a:r>
              <a:rPr lang="en" sz="2000"/>
              <a:t>Are facts and theory clearly distinguished?					</a:t>
            </a:r>
          </a:p>
          <a:p>
            <a:pPr indent="-355600" lvl="0" marL="457200" rtl="0">
              <a:lnSpc>
                <a:spcPct val="115000"/>
              </a:lnSpc>
              <a:spcBef>
                <a:spcPts val="0"/>
              </a:spcBef>
              <a:buClr>
                <a:schemeClr val="dk2"/>
              </a:buClr>
              <a:buSzPct val="100000"/>
              <a:buFont typeface="Arial"/>
              <a:buAutoNum type="arabicPeriod"/>
            </a:pPr>
            <a:r>
              <a:rPr lang="en" sz="2000"/>
              <a:t>Are significant facts provided?						</a:t>
            </a:r>
          </a:p>
          <a:p>
            <a:pPr indent="-355600" lvl="0" marL="457200" rtl="0">
              <a:lnSpc>
                <a:spcPct val="115000"/>
              </a:lnSpc>
              <a:spcBef>
                <a:spcPts val="0"/>
              </a:spcBef>
              <a:buClr>
                <a:schemeClr val="dk2"/>
              </a:buClr>
              <a:buSzPct val="100000"/>
              <a:buFont typeface="Arial"/>
              <a:buAutoNum type="arabicPeriod"/>
            </a:pPr>
            <a:r>
              <a:rPr lang="en" sz="2000"/>
              <a:t>Are differing views on controversial subjects presented?		</a:t>
            </a:r>
          </a:p>
          <a:p>
            <a:pPr indent="-355600" lvl="0" marL="457200" rtl="0">
              <a:lnSpc>
                <a:spcPct val="115000"/>
              </a:lnSpc>
              <a:spcBef>
                <a:spcPts val="0"/>
              </a:spcBef>
              <a:buClr>
                <a:schemeClr val="dk2"/>
              </a:buClr>
              <a:buSzPct val="100000"/>
              <a:buFont typeface="Arial"/>
              <a:buAutoNum type="arabicPeriod"/>
            </a:pPr>
            <a:r>
              <a:rPr lang="en" sz="2000"/>
              <a:t>Is the information free of anthropomorphism, sexism and racism?</a:t>
            </a:r>
          </a:p>
          <a:p>
            <a:pPr indent="-355600" lvl="0" marL="457200" rtl="0">
              <a:lnSpc>
                <a:spcPct val="115000"/>
              </a:lnSpc>
              <a:spcBef>
                <a:spcPts val="0"/>
              </a:spcBef>
              <a:buClr>
                <a:schemeClr val="dk2"/>
              </a:buClr>
              <a:buSzPct val="100000"/>
              <a:buFont typeface="Arial"/>
              <a:buAutoNum type="arabicPeriod"/>
            </a:pPr>
            <a:r>
              <a:rPr lang="en" sz="2000"/>
              <a:t>Are the illustrations accurate?						</a:t>
            </a:r>
          </a:p>
          <a:p>
            <a:pPr indent="-355600" lvl="0" marL="457200" rtl="0">
              <a:lnSpc>
                <a:spcPct val="115000"/>
              </a:lnSpc>
              <a:spcBef>
                <a:spcPts val="0"/>
              </a:spcBef>
              <a:buClr>
                <a:schemeClr val="dk2"/>
              </a:buClr>
              <a:buSzPct val="100000"/>
              <a:buFont typeface="Arial"/>
              <a:buAutoNum type="arabicPeriod"/>
            </a:pPr>
            <a:r>
              <a:rPr lang="en" sz="2000"/>
              <a:t>Are organizational aids included?</a:t>
            </a:r>
          </a:p>
          <a:p>
            <a:pPr rtl="0">
              <a:lnSpc>
                <a:spcPct val="115000"/>
              </a:lnSpc>
              <a:spcBef>
                <a:spcPts val="0"/>
              </a:spcBef>
              <a:buNone/>
            </a:pPr>
            <a:r>
              <a:t/>
            </a:r>
            <a:endParaRPr sz="600"/>
          </a:p>
          <a:p>
            <a:pPr lvl="0">
              <a:lnSpc>
                <a:spcPct val="115000"/>
              </a:lnSpc>
              <a:spcBef>
                <a:spcPts val="0"/>
              </a:spcBef>
              <a:buNone/>
            </a:pPr>
            <a:r>
              <a:rPr lang="en" sz="3600">
                <a:solidFill>
                  <a:srgbClr val="FF9900"/>
                </a:solidFill>
              </a:rPr>
              <a:t>Your book?</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101100"/>
            <a:ext cx="7315499" cy="1013999"/>
          </a:xfrm>
          <a:prstGeom prst="rect">
            <a:avLst/>
          </a:prstGeom>
          <a:solidFill>
            <a:srgbClr val="073763"/>
          </a:solidFill>
        </p:spPr>
        <p:txBody>
          <a:bodyPr anchorCtr="0" anchor="b" bIns="91425" lIns="91425" rIns="91425" tIns="91425">
            <a:noAutofit/>
          </a:bodyPr>
          <a:lstStyle/>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rPr lang="en"/>
              <a:t>Robert F. Sibert Award</a:t>
            </a:r>
          </a:p>
        </p:txBody>
      </p:sp>
      <p:sp>
        <p:nvSpPr>
          <p:cNvPr id="118" name="Shape 118"/>
          <p:cNvSpPr txBox="1"/>
          <p:nvPr>
            <p:ph idx="1" type="body"/>
          </p:nvPr>
        </p:nvSpPr>
        <p:spPr>
          <a:xfrm>
            <a:off x="1180150" y="1290366"/>
            <a:ext cx="8229600" cy="3630300"/>
          </a:xfrm>
          <a:prstGeom prst="rect">
            <a:avLst/>
          </a:prstGeom>
        </p:spPr>
        <p:txBody>
          <a:bodyPr anchorCtr="0" anchor="t" bIns="91425" lIns="91425" rIns="91425" tIns="91425">
            <a:noAutofit/>
          </a:bodyPr>
          <a:lstStyle/>
          <a:p>
            <a:pPr rtl="0">
              <a:spcBef>
                <a:spcPts val="0"/>
              </a:spcBef>
              <a:buNone/>
            </a:pPr>
            <a:r>
              <a:rPr b="1" lang="en"/>
              <a:t>A</a:t>
            </a:r>
            <a:r>
              <a:rPr lang="en"/>
              <a:t>ssociation for </a:t>
            </a:r>
            <a:r>
              <a:rPr b="1" lang="en"/>
              <a:t>L</a:t>
            </a:r>
            <a:r>
              <a:rPr lang="en"/>
              <a:t>ibrary </a:t>
            </a:r>
            <a:r>
              <a:rPr b="1" lang="en"/>
              <a:t>S</a:t>
            </a:r>
            <a:r>
              <a:rPr lang="en"/>
              <a:t>ervice to </a:t>
            </a:r>
            <a:r>
              <a:rPr b="1" lang="en"/>
              <a:t>C</a:t>
            </a:r>
            <a:r>
              <a:rPr lang="en"/>
              <a:t>hildren </a:t>
            </a:r>
          </a:p>
          <a:p>
            <a:pPr rtl="0">
              <a:spcBef>
                <a:spcPts val="0"/>
              </a:spcBef>
              <a:buNone/>
            </a:pPr>
            <a:r>
              <a:t/>
            </a:r>
            <a:endParaRPr/>
          </a:p>
          <a:p>
            <a:pPr>
              <a:spcBef>
                <a:spcPts val="0"/>
              </a:spcBef>
              <a:buNone/>
            </a:pPr>
            <a:r>
              <a:t/>
            </a:r>
            <a:endParaRPr/>
          </a:p>
        </p:txBody>
      </p:sp>
      <p:pic>
        <p:nvPicPr>
          <p:cNvPr id="119" name="Shape 119"/>
          <p:cNvPicPr preferRelativeResize="0"/>
          <p:nvPr/>
        </p:nvPicPr>
        <p:blipFill>
          <a:blip r:embed="rId3">
            <a:alphaModFix/>
          </a:blip>
          <a:stretch>
            <a:fillRect/>
          </a:stretch>
        </p:blipFill>
        <p:spPr>
          <a:xfrm>
            <a:off x="669550" y="1919000"/>
            <a:ext cx="2507324" cy="2507324"/>
          </a:xfrm>
          <a:prstGeom prst="rect">
            <a:avLst/>
          </a:prstGeom>
          <a:noFill/>
          <a:ln>
            <a:noFill/>
          </a:ln>
        </p:spPr>
      </p:pic>
      <p:sp>
        <p:nvSpPr>
          <p:cNvPr id="120" name="Shape 120"/>
          <p:cNvSpPr txBox="1"/>
          <p:nvPr/>
        </p:nvSpPr>
        <p:spPr>
          <a:xfrm>
            <a:off x="3176875" y="1970337"/>
            <a:ext cx="6454499" cy="2507399"/>
          </a:xfrm>
          <a:prstGeom prst="rect">
            <a:avLst/>
          </a:prstGeom>
          <a:noFill/>
          <a:ln>
            <a:noFill/>
          </a:ln>
        </p:spPr>
        <p:txBody>
          <a:bodyPr anchorCtr="0" anchor="t" bIns="91425" lIns="91425" rIns="91425" tIns="91425">
            <a:noAutofit/>
          </a:bodyPr>
          <a:lstStyle/>
          <a:p>
            <a:pPr indent="-317500" lvl="0" marL="457200" rtl="0">
              <a:spcBef>
                <a:spcPts val="0"/>
              </a:spcBef>
              <a:buClr>
                <a:srgbClr val="000000"/>
              </a:buClr>
              <a:buSzPct val="100000"/>
              <a:buFont typeface="Arial"/>
              <a:buChar char="●"/>
            </a:pPr>
            <a:r>
              <a:rPr lang="en"/>
              <a:t>Annual ALA Award in honor of </a:t>
            </a:r>
          </a:p>
          <a:p>
            <a:pPr lvl="0" rtl="0">
              <a:spcBef>
                <a:spcPts val="0"/>
              </a:spcBef>
              <a:buNone/>
            </a:pPr>
            <a:r>
              <a:rPr lang="en"/>
              <a:t>         Bound to Stay Bound Books, Inc. President</a:t>
            </a:r>
          </a:p>
          <a:p>
            <a:pPr rtl="0">
              <a:spcBef>
                <a:spcPts val="0"/>
              </a:spcBef>
              <a:buNone/>
            </a:pPr>
            <a:r>
              <a:t/>
            </a:r>
            <a:endParaRPr/>
          </a:p>
          <a:p>
            <a:pPr indent="-317500" lvl="0" marL="457200" rtl="0">
              <a:spcBef>
                <a:spcPts val="0"/>
              </a:spcBef>
              <a:buClr>
                <a:srgbClr val="000000"/>
              </a:buClr>
              <a:buSzPct val="100000"/>
              <a:buFont typeface="Arial"/>
              <a:buChar char="●"/>
            </a:pPr>
            <a:r>
              <a:rPr lang="en"/>
              <a:t>Given to authors and illustrators of the most notable informational </a:t>
            </a:r>
          </a:p>
          <a:p>
            <a:pPr indent="0" lvl="0" marL="457200" rtl="0">
              <a:spcBef>
                <a:spcPts val="0"/>
              </a:spcBef>
              <a:buNone/>
            </a:pPr>
            <a:r>
              <a:rPr lang="en"/>
              <a:t>books for children published in English in the previous year</a:t>
            </a:r>
          </a:p>
          <a:p>
            <a:pPr rtl="0">
              <a:spcBef>
                <a:spcPts val="0"/>
              </a:spcBef>
              <a:buNone/>
            </a:pPr>
            <a:r>
              <a:t/>
            </a:r>
            <a:endParaRPr/>
          </a:p>
          <a:p>
            <a:pPr indent="-317500" lvl="0" marL="457200" rtl="0">
              <a:spcBef>
                <a:spcPts val="0"/>
              </a:spcBef>
              <a:buClr>
                <a:srgbClr val="000000"/>
              </a:buClr>
              <a:buSzPct val="100000"/>
              <a:buFont typeface="Arial"/>
              <a:buChar char="●"/>
            </a:pPr>
            <a:r>
              <a:rPr lang="en"/>
              <a:t>Since 2001</a:t>
            </a:r>
          </a:p>
          <a:p>
            <a:pPr rtl="0">
              <a:spcBef>
                <a:spcPts val="0"/>
              </a:spcBef>
              <a:buNone/>
            </a:pPr>
            <a:r>
              <a:t/>
            </a:r>
            <a:endParaRPr/>
          </a:p>
          <a:p>
            <a:pPr indent="-317500" lvl="0" marL="457200">
              <a:spcBef>
                <a:spcPts val="0"/>
              </a:spcBef>
              <a:buClr>
                <a:srgbClr val="000000"/>
              </a:buClr>
              <a:buSzPct val="100000"/>
              <a:buFont typeface="Arial"/>
              <a:buChar char="●"/>
            </a:pPr>
            <a:r>
              <a:rPr lang="en"/>
              <a:t>Only books published in the US by US citizens are eligible</a:t>
            </a:r>
          </a:p>
        </p:txBody>
      </p:sp>
      <p:pic>
        <p:nvPicPr>
          <p:cNvPr id="121" name="Shape 121"/>
          <p:cNvPicPr preferRelativeResize="0"/>
          <p:nvPr/>
        </p:nvPicPr>
        <p:blipFill>
          <a:blip r:embed="rId4">
            <a:alphaModFix/>
          </a:blip>
          <a:stretch>
            <a:fillRect/>
          </a:stretch>
        </p:blipFill>
        <p:spPr>
          <a:xfrm>
            <a:off x="6874150" y="269712"/>
            <a:ext cx="2009775" cy="1781175"/>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Golden Kite Award</a:t>
            </a:r>
          </a:p>
        </p:txBody>
      </p:sp>
      <p:sp>
        <p:nvSpPr>
          <p:cNvPr id="127" name="Shape 127"/>
          <p:cNvSpPr txBox="1"/>
          <p:nvPr>
            <p:ph idx="1" type="body"/>
          </p:nvPr>
        </p:nvSpPr>
        <p:spPr>
          <a:xfrm>
            <a:off x="457200" y="1278516"/>
            <a:ext cx="8229600" cy="3630300"/>
          </a:xfrm>
          <a:prstGeom prst="rect">
            <a:avLst/>
          </a:prstGeom>
        </p:spPr>
        <p:txBody>
          <a:bodyPr anchorCtr="0" anchor="t" bIns="91425" lIns="91425" rIns="91425" tIns="91425">
            <a:noAutofit/>
          </a:bodyPr>
          <a:lstStyle/>
          <a:p>
            <a:pPr indent="457200">
              <a:spcBef>
                <a:spcPts val="0"/>
              </a:spcBef>
              <a:buNone/>
            </a:pPr>
            <a:r>
              <a:rPr b="1" lang="en"/>
              <a:t>S</a:t>
            </a:r>
            <a:r>
              <a:rPr lang="en"/>
              <a:t>ociety of </a:t>
            </a:r>
            <a:r>
              <a:rPr b="1" lang="en"/>
              <a:t>C</a:t>
            </a:r>
            <a:r>
              <a:rPr lang="en"/>
              <a:t>hildren’s</a:t>
            </a:r>
            <a:r>
              <a:rPr b="1" lang="en"/>
              <a:t> B</a:t>
            </a:r>
            <a:r>
              <a:rPr lang="en"/>
              <a:t>ook </a:t>
            </a:r>
            <a:r>
              <a:rPr b="1" lang="en"/>
              <a:t>W</a:t>
            </a:r>
            <a:r>
              <a:rPr lang="en"/>
              <a:t>riters and </a:t>
            </a:r>
            <a:r>
              <a:rPr b="1" lang="en"/>
              <a:t>I</a:t>
            </a:r>
            <a:r>
              <a:rPr lang="en"/>
              <a:t>llustrators</a:t>
            </a:r>
          </a:p>
        </p:txBody>
      </p:sp>
      <p:pic>
        <p:nvPicPr>
          <p:cNvPr id="128" name="Shape 128"/>
          <p:cNvPicPr preferRelativeResize="0"/>
          <p:nvPr/>
        </p:nvPicPr>
        <p:blipFill>
          <a:blip r:embed="rId3">
            <a:alphaModFix/>
          </a:blip>
          <a:stretch>
            <a:fillRect/>
          </a:stretch>
        </p:blipFill>
        <p:spPr>
          <a:xfrm rot="198000">
            <a:off x="797025" y="1991925"/>
            <a:ext cx="2413975" cy="2434400"/>
          </a:xfrm>
          <a:prstGeom prst="rect">
            <a:avLst/>
          </a:prstGeom>
          <a:noFill/>
          <a:ln>
            <a:noFill/>
          </a:ln>
        </p:spPr>
      </p:pic>
      <p:sp>
        <p:nvSpPr>
          <p:cNvPr id="129" name="Shape 129"/>
          <p:cNvSpPr txBox="1"/>
          <p:nvPr/>
        </p:nvSpPr>
        <p:spPr>
          <a:xfrm>
            <a:off x="3485975" y="2345225"/>
            <a:ext cx="4681500" cy="2929499"/>
          </a:xfrm>
          <a:prstGeom prst="rect">
            <a:avLst/>
          </a:prstGeom>
          <a:noFill/>
          <a:ln>
            <a:noFill/>
          </a:ln>
        </p:spPr>
        <p:txBody>
          <a:bodyPr anchorCtr="0" anchor="t" bIns="91425" lIns="91425" rIns="91425" tIns="91425">
            <a:noAutofit/>
          </a:bodyPr>
          <a:lstStyle/>
          <a:p>
            <a:pPr indent="-317500" lvl="0" marL="457200" rtl="0">
              <a:spcBef>
                <a:spcPts val="0"/>
              </a:spcBef>
              <a:buClr>
                <a:srgbClr val="000000"/>
              </a:buClr>
              <a:buSzPct val="100000"/>
              <a:buFont typeface="Arial"/>
              <a:buChar char="●"/>
            </a:pPr>
            <a:r>
              <a:rPr lang="en"/>
              <a:t>1 winner and 1 honor book since 1973</a:t>
            </a:r>
          </a:p>
          <a:p>
            <a:pPr rtl="0">
              <a:spcBef>
                <a:spcPts val="0"/>
              </a:spcBef>
              <a:buNone/>
            </a:pPr>
            <a:r>
              <a:t/>
            </a:r>
            <a:endParaRPr/>
          </a:p>
          <a:p>
            <a:pPr indent="-317500" lvl="0" marL="457200" rtl="0">
              <a:spcBef>
                <a:spcPts val="0"/>
              </a:spcBef>
              <a:buClr>
                <a:srgbClr val="000000"/>
              </a:buClr>
              <a:buSzPct val="100000"/>
              <a:buFont typeface="Arial"/>
              <a:buChar char="●"/>
            </a:pPr>
            <a:r>
              <a:rPr lang="en"/>
              <a:t>Recognizes Nonfiction as one of four categories</a:t>
            </a:r>
          </a:p>
          <a:p>
            <a:pPr indent="-317500" lvl="1" marL="914400" rtl="0">
              <a:spcBef>
                <a:spcPts val="0"/>
              </a:spcBef>
              <a:buClr>
                <a:srgbClr val="000000"/>
              </a:buClr>
              <a:buSzPct val="100000"/>
              <a:buFont typeface="Arial"/>
              <a:buChar char="○"/>
            </a:pPr>
            <a:r>
              <a:rPr lang="en"/>
              <a:t>Nonfiction, Fiction, Picture Book Text, Picture Book Illustration</a:t>
            </a:r>
          </a:p>
          <a:p>
            <a:pPr rtl="0">
              <a:spcBef>
                <a:spcPts val="0"/>
              </a:spcBef>
              <a:buNone/>
            </a:pPr>
            <a:r>
              <a:t/>
            </a:r>
            <a:endParaRPr/>
          </a:p>
          <a:p>
            <a:pPr indent="-317500" lvl="0" marL="457200">
              <a:spcBef>
                <a:spcPts val="0"/>
              </a:spcBef>
              <a:buClr>
                <a:srgbClr val="000000"/>
              </a:buClr>
              <a:buSzPct val="100000"/>
              <a:buFont typeface="Arial"/>
              <a:buChar char="●"/>
            </a:pPr>
            <a:r>
              <a:rPr lang="en"/>
              <a:t>Judged by peers</a:t>
            </a:r>
          </a:p>
        </p:txBody>
      </p:sp>
      <p:pic>
        <p:nvPicPr>
          <p:cNvPr id="130" name="Shape 130"/>
          <p:cNvPicPr preferRelativeResize="0"/>
          <p:nvPr/>
        </p:nvPicPr>
        <p:blipFill>
          <a:blip r:embed="rId4">
            <a:alphaModFix/>
          </a:blip>
          <a:stretch>
            <a:fillRect/>
          </a:stretch>
        </p:blipFill>
        <p:spPr>
          <a:xfrm>
            <a:off x="6803882" y="239450"/>
            <a:ext cx="1662867" cy="2027899"/>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101100"/>
            <a:ext cx="7315499" cy="1013999"/>
          </a:xfrm>
          <a:prstGeom prst="rect">
            <a:avLst/>
          </a:prstGeom>
        </p:spPr>
        <p:txBody>
          <a:bodyPr anchorCtr="0" anchor="b" bIns="91425" lIns="91425" rIns="91425" tIns="91425">
            <a:noAutofit/>
          </a:bodyPr>
          <a:lstStyle/>
          <a:p>
            <a:pPr rtl="0">
              <a:spcBef>
                <a:spcPts val="0"/>
              </a:spcBef>
              <a:buNone/>
            </a:pPr>
            <a:r>
              <a:rPr lang="en" sz="3000"/>
              <a:t>Washington Post -</a:t>
            </a:r>
          </a:p>
          <a:p>
            <a:pPr>
              <a:spcBef>
                <a:spcPts val="0"/>
              </a:spcBef>
              <a:buNone/>
            </a:pPr>
            <a:r>
              <a:rPr lang="en" sz="3000"/>
              <a:t>Childrens Book Guild Award</a:t>
            </a:r>
          </a:p>
        </p:txBody>
      </p:sp>
      <p:pic>
        <p:nvPicPr>
          <p:cNvPr id="136" name="Shape 136"/>
          <p:cNvPicPr preferRelativeResize="0"/>
          <p:nvPr/>
        </p:nvPicPr>
        <p:blipFill>
          <a:blip r:embed="rId3">
            <a:alphaModFix/>
          </a:blip>
          <a:stretch>
            <a:fillRect/>
          </a:stretch>
        </p:blipFill>
        <p:spPr>
          <a:xfrm flipH="1">
            <a:off x="567198" y="1874675"/>
            <a:ext cx="2705500" cy="2788174"/>
          </a:xfrm>
          <a:prstGeom prst="rect">
            <a:avLst/>
          </a:prstGeom>
          <a:noFill/>
          <a:ln>
            <a:noFill/>
          </a:ln>
        </p:spPr>
      </p:pic>
      <p:pic>
        <p:nvPicPr>
          <p:cNvPr id="137" name="Shape 137"/>
          <p:cNvPicPr preferRelativeResize="0"/>
          <p:nvPr/>
        </p:nvPicPr>
        <p:blipFill>
          <a:blip r:embed="rId4">
            <a:alphaModFix/>
          </a:blip>
          <a:stretch>
            <a:fillRect/>
          </a:stretch>
        </p:blipFill>
        <p:spPr>
          <a:xfrm>
            <a:off x="6351825" y="181675"/>
            <a:ext cx="1696300" cy="2231982"/>
          </a:xfrm>
          <a:prstGeom prst="rect">
            <a:avLst/>
          </a:prstGeom>
          <a:noFill/>
          <a:ln>
            <a:noFill/>
          </a:ln>
        </p:spPr>
      </p:pic>
      <p:pic>
        <p:nvPicPr>
          <p:cNvPr id="138" name="Shape 138"/>
          <p:cNvPicPr preferRelativeResize="0"/>
          <p:nvPr/>
        </p:nvPicPr>
        <p:blipFill>
          <a:blip r:embed="rId5">
            <a:alphaModFix/>
          </a:blip>
          <a:stretch>
            <a:fillRect/>
          </a:stretch>
        </p:blipFill>
        <p:spPr>
          <a:xfrm>
            <a:off x="7772700" y="1509725"/>
            <a:ext cx="1240424" cy="1223950"/>
          </a:xfrm>
          <a:prstGeom prst="rect">
            <a:avLst/>
          </a:prstGeom>
          <a:noFill/>
          <a:ln>
            <a:noFill/>
          </a:ln>
        </p:spPr>
      </p:pic>
      <p:sp>
        <p:nvSpPr>
          <p:cNvPr id="139" name="Shape 139"/>
          <p:cNvSpPr txBox="1"/>
          <p:nvPr/>
        </p:nvSpPr>
        <p:spPr>
          <a:xfrm>
            <a:off x="3607425" y="3062350"/>
            <a:ext cx="4983000" cy="1600500"/>
          </a:xfrm>
          <a:prstGeom prst="rect">
            <a:avLst/>
          </a:prstGeom>
          <a:noFill/>
          <a:ln>
            <a:noFill/>
          </a:ln>
        </p:spPr>
        <p:txBody>
          <a:bodyPr anchorCtr="0" anchor="t" bIns="91425" lIns="91425" rIns="91425" tIns="91425">
            <a:noAutofit/>
          </a:bodyPr>
          <a:lstStyle/>
          <a:p>
            <a:pPr indent="-317500" lvl="0" marL="457200" rtl="0">
              <a:spcBef>
                <a:spcPts val="0"/>
              </a:spcBef>
              <a:buClr>
                <a:srgbClr val="000000"/>
              </a:buClr>
              <a:buSzPct val="100000"/>
              <a:buFont typeface="Arial"/>
              <a:buChar char="●"/>
            </a:pPr>
            <a:r>
              <a:rPr lang="en"/>
              <a:t>Given to an author or illustrator for a body of work</a:t>
            </a:r>
          </a:p>
          <a:p>
            <a:pPr lvl="0" rtl="0">
              <a:spcBef>
                <a:spcPts val="0"/>
              </a:spcBef>
              <a:buNone/>
            </a:pPr>
            <a:r>
              <a:t/>
            </a:r>
            <a:endParaRPr/>
          </a:p>
          <a:p>
            <a:pPr indent="-317500" lvl="0" marL="457200" rtl="0">
              <a:spcBef>
                <a:spcPts val="0"/>
              </a:spcBef>
              <a:buClr>
                <a:srgbClr val="000000"/>
              </a:buClr>
              <a:buSzPct val="100000"/>
              <a:buFont typeface="Arial"/>
              <a:buChar char="●"/>
            </a:pPr>
            <a:r>
              <a:rPr lang="en"/>
              <a:t>Eligible once per decade</a:t>
            </a:r>
          </a:p>
          <a:p>
            <a:pPr lvl="0" rtl="0">
              <a:spcBef>
                <a:spcPts val="0"/>
              </a:spcBef>
              <a:buNone/>
            </a:pPr>
            <a:r>
              <a:t/>
            </a:r>
            <a:endParaRPr/>
          </a:p>
          <a:p>
            <a:pPr indent="-317500" lvl="0" marL="457200">
              <a:spcBef>
                <a:spcPts val="0"/>
              </a:spcBef>
              <a:buClr>
                <a:srgbClr val="000000"/>
              </a:buClr>
              <a:buSzPct val="100000"/>
              <a:buFont typeface="Arial"/>
              <a:buChar char="●"/>
            </a:pPr>
            <a:r>
              <a:rPr lang="en"/>
              <a:t>Coincides with Children’s Book Week</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457200" y="101100"/>
            <a:ext cx="7315499" cy="1013999"/>
          </a:xfrm>
          <a:prstGeom prst="rect">
            <a:avLst/>
          </a:prstGeom>
        </p:spPr>
        <p:txBody>
          <a:bodyPr anchorCtr="0" anchor="b" bIns="91425" lIns="91425" rIns="91425" tIns="91425">
            <a:noAutofit/>
          </a:bodyPr>
          <a:lstStyle/>
          <a:p>
            <a:pPr rtl="0">
              <a:spcBef>
                <a:spcPts val="0"/>
              </a:spcBef>
              <a:buNone/>
            </a:pPr>
            <a:r>
              <a:rPr lang="en" sz="3000"/>
              <a:t>Boston Globe -</a:t>
            </a:r>
          </a:p>
          <a:p>
            <a:pPr>
              <a:spcBef>
                <a:spcPts val="0"/>
              </a:spcBef>
              <a:buNone/>
            </a:pPr>
            <a:r>
              <a:rPr lang="en" sz="3000"/>
              <a:t>Horn Book Award</a:t>
            </a:r>
          </a:p>
        </p:txBody>
      </p:sp>
      <p:sp>
        <p:nvSpPr>
          <p:cNvPr id="145" name="Shape 145"/>
          <p:cNvSpPr txBox="1"/>
          <p:nvPr>
            <p:ph idx="1" type="body"/>
          </p:nvPr>
        </p:nvSpPr>
        <p:spPr>
          <a:xfrm>
            <a:off x="3624725" y="1970600"/>
            <a:ext cx="2984699" cy="3630300"/>
          </a:xfrm>
          <a:prstGeom prst="rect">
            <a:avLst/>
          </a:prstGeom>
        </p:spPr>
        <p:txBody>
          <a:bodyPr anchorCtr="0" anchor="t" bIns="91425" lIns="91425" rIns="91425" tIns="91425">
            <a:noAutofit/>
          </a:bodyPr>
          <a:lstStyle/>
          <a:p>
            <a:pPr indent="-342900" lvl="0" marL="457200" rtl="0">
              <a:spcBef>
                <a:spcPts val="0"/>
              </a:spcBef>
              <a:buClr>
                <a:schemeClr val="dk2"/>
              </a:buClr>
              <a:buSzPct val="100000"/>
              <a:buFont typeface="Arial"/>
              <a:buChar char="●"/>
            </a:pPr>
            <a:r>
              <a:rPr lang="en"/>
              <a:t>One winner and two honors annually</a:t>
            </a:r>
          </a:p>
          <a:p>
            <a:pPr rtl="0">
              <a:spcBef>
                <a:spcPts val="0"/>
              </a:spcBef>
              <a:buNone/>
            </a:pPr>
            <a:r>
              <a:t/>
            </a:r>
            <a:endParaRPr/>
          </a:p>
          <a:p>
            <a:pPr indent="-342900" lvl="0" marL="457200" rtl="0">
              <a:spcBef>
                <a:spcPts val="0"/>
              </a:spcBef>
              <a:buClr>
                <a:schemeClr val="dk2"/>
              </a:buClr>
              <a:buSzPct val="100000"/>
              <a:buFont typeface="Arial"/>
              <a:buChar char="●"/>
            </a:pPr>
            <a:r>
              <a:rPr lang="en"/>
              <a:t>Given to four genres</a:t>
            </a:r>
          </a:p>
          <a:p>
            <a:pPr indent="-342900" lvl="1" marL="914400" rtl="0">
              <a:spcBef>
                <a:spcPts val="0"/>
              </a:spcBef>
              <a:buClr>
                <a:schemeClr val="dk2"/>
              </a:buClr>
              <a:buSzPct val="100000"/>
              <a:buFont typeface="Courier New"/>
              <a:buChar char="o"/>
            </a:pPr>
            <a:r>
              <a:rPr lang="en"/>
              <a:t>Fiction, Nonfiction, Picture Book, Poetry</a:t>
            </a:r>
          </a:p>
        </p:txBody>
      </p:sp>
      <p:pic>
        <p:nvPicPr>
          <p:cNvPr id="146" name="Shape 146"/>
          <p:cNvPicPr preferRelativeResize="0"/>
          <p:nvPr/>
        </p:nvPicPr>
        <p:blipFill>
          <a:blip r:embed="rId3">
            <a:alphaModFix/>
          </a:blip>
          <a:stretch>
            <a:fillRect/>
          </a:stretch>
        </p:blipFill>
        <p:spPr>
          <a:xfrm>
            <a:off x="694151" y="1712375"/>
            <a:ext cx="2255799" cy="2510000"/>
          </a:xfrm>
          <a:prstGeom prst="rect">
            <a:avLst/>
          </a:prstGeom>
          <a:noFill/>
          <a:ln>
            <a:noFill/>
          </a:ln>
        </p:spPr>
      </p:pic>
      <p:pic>
        <p:nvPicPr>
          <p:cNvPr id="147" name="Shape 147"/>
          <p:cNvPicPr preferRelativeResize="0"/>
          <p:nvPr/>
        </p:nvPicPr>
        <p:blipFill>
          <a:blip r:embed="rId4">
            <a:alphaModFix/>
          </a:blip>
          <a:stretch>
            <a:fillRect/>
          </a:stretch>
        </p:blipFill>
        <p:spPr>
          <a:xfrm>
            <a:off x="6488175" y="217150"/>
            <a:ext cx="1651574" cy="2062374"/>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101100"/>
            <a:ext cx="7315499" cy="1013999"/>
          </a:xfrm>
          <a:prstGeom prst="rect">
            <a:avLst/>
          </a:prstGeom>
        </p:spPr>
        <p:txBody>
          <a:bodyPr anchorCtr="0" anchor="b" bIns="91425" lIns="91425" rIns="91425" tIns="91425">
            <a:noAutofit/>
          </a:bodyPr>
          <a:lstStyle/>
          <a:p>
            <a:pPr>
              <a:spcBef>
                <a:spcPts val="0"/>
              </a:spcBef>
              <a:buNone/>
            </a:pPr>
            <a:r>
              <a:rPr lang="en"/>
              <a:t>Orbis Pictus Award</a:t>
            </a:r>
          </a:p>
        </p:txBody>
      </p:sp>
      <p:sp>
        <p:nvSpPr>
          <p:cNvPr id="153" name="Shape 153"/>
          <p:cNvSpPr txBox="1"/>
          <p:nvPr>
            <p:ph idx="1" type="body"/>
          </p:nvPr>
        </p:nvSpPr>
        <p:spPr>
          <a:xfrm>
            <a:off x="1180150" y="1309866"/>
            <a:ext cx="8229600" cy="3630300"/>
          </a:xfrm>
          <a:prstGeom prst="rect">
            <a:avLst/>
          </a:prstGeom>
        </p:spPr>
        <p:txBody>
          <a:bodyPr anchorCtr="0" anchor="t" bIns="91425" lIns="91425" rIns="91425" tIns="91425">
            <a:noAutofit/>
          </a:bodyPr>
          <a:lstStyle/>
          <a:p>
            <a:pPr>
              <a:spcBef>
                <a:spcPts val="0"/>
              </a:spcBef>
              <a:buNone/>
            </a:pPr>
            <a:r>
              <a:rPr b="1" lang="en"/>
              <a:t>N</a:t>
            </a:r>
            <a:r>
              <a:rPr lang="en"/>
              <a:t>ational </a:t>
            </a:r>
            <a:r>
              <a:rPr b="1" lang="en"/>
              <a:t>C</a:t>
            </a:r>
            <a:r>
              <a:rPr lang="en"/>
              <a:t>ouncil of </a:t>
            </a:r>
            <a:r>
              <a:rPr b="1" lang="en"/>
              <a:t>T</a:t>
            </a:r>
            <a:r>
              <a:rPr lang="en"/>
              <a:t>eachers of </a:t>
            </a:r>
            <a:r>
              <a:rPr b="1" lang="en"/>
              <a:t>E</a:t>
            </a:r>
            <a:r>
              <a:rPr lang="en"/>
              <a:t>nglish</a:t>
            </a:r>
          </a:p>
        </p:txBody>
      </p:sp>
      <p:pic>
        <p:nvPicPr>
          <p:cNvPr id="154" name="Shape 154"/>
          <p:cNvPicPr preferRelativeResize="0"/>
          <p:nvPr/>
        </p:nvPicPr>
        <p:blipFill>
          <a:blip r:embed="rId3">
            <a:alphaModFix/>
          </a:blip>
          <a:stretch>
            <a:fillRect/>
          </a:stretch>
        </p:blipFill>
        <p:spPr>
          <a:xfrm>
            <a:off x="734000" y="1689275"/>
            <a:ext cx="2746649" cy="2871499"/>
          </a:xfrm>
          <a:prstGeom prst="rect">
            <a:avLst/>
          </a:prstGeom>
          <a:noFill/>
          <a:ln>
            <a:noFill/>
          </a:ln>
        </p:spPr>
      </p:pic>
      <p:sp>
        <p:nvSpPr>
          <p:cNvPr id="155" name="Shape 155"/>
          <p:cNvSpPr txBox="1"/>
          <p:nvPr/>
        </p:nvSpPr>
        <p:spPr>
          <a:xfrm>
            <a:off x="3411450" y="1970600"/>
            <a:ext cx="4990499" cy="2689499"/>
          </a:xfrm>
          <a:prstGeom prst="rect">
            <a:avLst/>
          </a:prstGeom>
          <a:noFill/>
          <a:ln>
            <a:noFill/>
          </a:ln>
        </p:spPr>
        <p:txBody>
          <a:bodyPr anchorCtr="0" anchor="t" bIns="91425" lIns="91425" rIns="91425" tIns="91425">
            <a:noAutofit/>
          </a:bodyPr>
          <a:lstStyle/>
          <a:p>
            <a:pPr lvl="0" rtl="0">
              <a:spcBef>
                <a:spcPts val="0"/>
              </a:spcBef>
              <a:buNone/>
            </a:pPr>
            <a:r>
              <a:t/>
            </a:r>
            <a:endParaRPr/>
          </a:p>
          <a:p>
            <a:pPr indent="-317500" lvl="0" marL="457200" rtl="0">
              <a:spcBef>
                <a:spcPts val="0"/>
              </a:spcBef>
              <a:buClr>
                <a:srgbClr val="000000"/>
              </a:buClr>
              <a:buSzPct val="100000"/>
              <a:buFont typeface="Arial"/>
              <a:buChar char="●"/>
            </a:pPr>
            <a:r>
              <a:rPr lang="en"/>
              <a:t>1 winner and up to 5 honor books annually since 1989</a:t>
            </a:r>
          </a:p>
          <a:p>
            <a:pPr rtl="0">
              <a:spcBef>
                <a:spcPts val="0"/>
              </a:spcBef>
              <a:buNone/>
            </a:pPr>
            <a:r>
              <a:t/>
            </a:r>
            <a:endParaRPr/>
          </a:p>
          <a:p>
            <a:pPr indent="-317500" lvl="0" marL="457200" rtl="0">
              <a:spcBef>
                <a:spcPts val="0"/>
              </a:spcBef>
              <a:buClr>
                <a:srgbClr val="000000"/>
              </a:buClr>
              <a:buSzPct val="100000"/>
              <a:buFont typeface="Arial"/>
              <a:buChar char="●"/>
            </a:pPr>
            <a:r>
              <a:rPr lang="en">
                <a:solidFill>
                  <a:schemeClr val="dk1"/>
                </a:solidFill>
              </a:rPr>
              <a:t>Named after the book considered to be the first picture book for children</a:t>
            </a:r>
          </a:p>
          <a:p>
            <a:pPr lvl="0" rtl="0">
              <a:spcBef>
                <a:spcPts val="0"/>
              </a:spcBef>
              <a:buNone/>
            </a:pPr>
            <a:r>
              <a:t/>
            </a:r>
            <a:endParaRPr/>
          </a:p>
          <a:p>
            <a:pPr rtl="0">
              <a:spcBef>
                <a:spcPts val="0"/>
              </a:spcBef>
              <a:buNone/>
            </a:pPr>
            <a:r>
              <a:t/>
            </a:r>
            <a:endParaRPr/>
          </a:p>
          <a:p>
            <a:pPr rtl="0" algn="ctr">
              <a:spcBef>
                <a:spcPts val="0"/>
              </a:spcBef>
              <a:buNone/>
            </a:pPr>
            <a:r>
              <a:rPr i="1" lang="en" u="sng">
                <a:solidFill>
                  <a:schemeClr val="hlink"/>
                </a:solidFill>
                <a:hlinkClick r:id="rId4"/>
              </a:rPr>
              <a:t>Orbis Pictus</a:t>
            </a:r>
            <a:r>
              <a:rPr lang="en" u="sng">
                <a:solidFill>
                  <a:schemeClr val="hlink"/>
                </a:solidFill>
                <a:hlinkClick r:id="rId5"/>
              </a:rPr>
              <a:t> </a:t>
            </a:r>
            <a:r>
              <a:rPr i="1" lang="en" u="sng">
                <a:solidFill>
                  <a:schemeClr val="hlink"/>
                </a:solidFill>
                <a:hlinkClick r:id="rId6"/>
              </a:rPr>
              <a:t>- The World in Pictures</a:t>
            </a:r>
            <a:r>
              <a:rPr lang="en" u="sng">
                <a:solidFill>
                  <a:schemeClr val="hlink"/>
                </a:solidFill>
                <a:hlinkClick r:id="rId7"/>
              </a:rPr>
              <a:t> by Czech educator</a:t>
            </a:r>
          </a:p>
          <a:p>
            <a:pPr rtl="0">
              <a:spcBef>
                <a:spcPts val="0"/>
              </a:spcBef>
              <a:buNone/>
            </a:pPr>
            <a:r>
              <a:rPr lang="en" u="sng">
                <a:solidFill>
                  <a:schemeClr val="hlink"/>
                </a:solidFill>
                <a:hlinkClick r:id="rId8"/>
              </a:rPr>
              <a:t>			John Amos Comenius</a:t>
            </a:r>
          </a:p>
          <a:p>
            <a:pPr rtl="0">
              <a:spcBef>
                <a:spcPts val="0"/>
              </a:spcBef>
              <a:buNone/>
            </a:pPr>
            <a:r>
              <a:t/>
            </a:r>
            <a:endParaRPr/>
          </a:p>
          <a:p>
            <a:pPr lvl="0" rtl="0" algn="ctr">
              <a:spcBef>
                <a:spcPts val="0"/>
              </a:spcBef>
              <a:buNone/>
            </a:pPr>
            <a:r>
              <a:rPr lang="en" u="sng">
                <a:solidFill>
                  <a:schemeClr val="hlink"/>
                </a:solidFill>
                <a:hlinkClick r:id="rId9"/>
              </a:rPr>
              <a:t>Example</a:t>
            </a:r>
          </a:p>
          <a:p>
            <a:pPr rtl="0">
              <a:spcBef>
                <a:spcPts val="0"/>
              </a:spcBef>
              <a:buNone/>
            </a:pPr>
            <a:r>
              <a:t/>
            </a:r>
            <a:endParaRPr/>
          </a:p>
          <a:p>
            <a:pPr lvl="0">
              <a:spcBef>
                <a:spcPts val="0"/>
              </a:spcBef>
              <a:buNone/>
            </a:pPr>
            <a:r>
              <a:t/>
            </a:r>
            <a:endParaRPr/>
          </a:p>
        </p:txBody>
      </p:sp>
      <p:pic>
        <p:nvPicPr>
          <p:cNvPr id="156" name="Shape 156"/>
          <p:cNvPicPr preferRelativeResize="0"/>
          <p:nvPr/>
        </p:nvPicPr>
        <p:blipFill>
          <a:blip r:embed="rId10">
            <a:alphaModFix/>
          </a:blip>
          <a:stretch>
            <a:fillRect/>
          </a:stretch>
        </p:blipFill>
        <p:spPr>
          <a:xfrm>
            <a:off x="7128350" y="230875"/>
            <a:ext cx="1580075" cy="182955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